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3"/>
  </p:notesMasterIdLst>
  <p:sldIdLst>
    <p:sldId id="256" r:id="rId3"/>
    <p:sldId id="286" r:id="rId4"/>
    <p:sldId id="288" r:id="rId5"/>
    <p:sldId id="289" r:id="rId6"/>
    <p:sldId id="290" r:id="rId7"/>
    <p:sldId id="291" r:id="rId8"/>
    <p:sldId id="293" r:id="rId9"/>
    <p:sldId id="294" r:id="rId10"/>
    <p:sldId id="295" r:id="rId11"/>
    <p:sldId id="287" r:id="rId1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750" autoAdjust="0"/>
    <p:restoredTop sz="99290" autoAdjust="0"/>
  </p:normalViewPr>
  <p:slideViewPr>
    <p:cSldViewPr snapToGrid="0" snapToObjects="1">
      <p:cViewPr>
        <p:scale>
          <a:sx n="76" d="100"/>
          <a:sy n="76" d="100"/>
        </p:scale>
        <p:origin x="-2634" y="-9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C6B7B80-CEA5-4B08-82D6-234B891ABED7}" type="datetimeFigureOut">
              <a:rPr lang="en-GB" smtClean="0"/>
              <a:t>11/05/2015</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CADF42F-3E49-45E8-A73A-E1D69671E91F}" type="slidenum">
              <a:rPr lang="en-GB" smtClean="0"/>
              <a:t>‹#›</a:t>
            </a:fld>
            <a:endParaRPr lang="en-GB"/>
          </a:p>
        </p:txBody>
      </p:sp>
    </p:spTree>
    <p:extLst>
      <p:ext uri="{BB962C8B-B14F-4D97-AF65-F5344CB8AC3E}">
        <p14:creationId xmlns:p14="http://schemas.microsoft.com/office/powerpoint/2010/main" val="23985435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685B1D43-9451-DE47-84DD-613E58818646}" type="datetimeFigureOut">
              <a:rPr lang="en-US" smtClean="0"/>
              <a:pPr/>
              <a:t>5/11/2015</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E65AB38F-3B86-9844-8C57-A44E6285CA62}" type="slidenum">
              <a:rPr lang="en-US" smtClean="0"/>
              <a:pPr/>
              <a:t>‹#›</a:t>
            </a:fld>
            <a:endParaRPr lang="en-US"/>
          </a:p>
        </p:txBody>
      </p:sp>
    </p:spTree>
    <p:extLst>
      <p:ext uri="{BB962C8B-B14F-4D97-AF65-F5344CB8AC3E}">
        <p14:creationId xmlns:p14="http://schemas.microsoft.com/office/powerpoint/2010/main" val="22504406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685B1D43-9451-DE47-84DD-613E58818646}" type="datetimeFigureOut">
              <a:rPr lang="en-US" smtClean="0"/>
              <a:pPr/>
              <a:t>5/11/2015</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E65AB38F-3B86-9844-8C57-A44E6285CA62}" type="slidenum">
              <a:rPr lang="en-US" smtClean="0"/>
              <a:pPr/>
              <a:t>‹#›</a:t>
            </a:fld>
            <a:endParaRPr lang="en-US"/>
          </a:p>
        </p:txBody>
      </p:sp>
    </p:spTree>
    <p:extLst>
      <p:ext uri="{BB962C8B-B14F-4D97-AF65-F5344CB8AC3E}">
        <p14:creationId xmlns:p14="http://schemas.microsoft.com/office/powerpoint/2010/main" val="42362477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685B1D43-9451-DE47-84DD-613E58818646}" type="datetimeFigureOut">
              <a:rPr lang="en-US" smtClean="0"/>
              <a:pPr/>
              <a:t>5/11/2015</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E65AB38F-3B86-9844-8C57-A44E6285CA62}" type="slidenum">
              <a:rPr lang="en-US" smtClean="0"/>
              <a:pPr/>
              <a:t>‹#›</a:t>
            </a:fld>
            <a:endParaRPr lang="en-US"/>
          </a:p>
        </p:txBody>
      </p:sp>
    </p:spTree>
    <p:extLst>
      <p:ext uri="{BB962C8B-B14F-4D97-AF65-F5344CB8AC3E}">
        <p14:creationId xmlns:p14="http://schemas.microsoft.com/office/powerpoint/2010/main" val="16482880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9293EF35-5808-46A5-A1FD-2C8F18D4F842}" type="datetimeFigureOut">
              <a:rPr lang="en-GB" smtClean="0"/>
              <a:t>11/05/2015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7A7498D-E7B1-4E14-9AB2-4F6CA5CB2981}" type="slidenum">
              <a:rPr lang="en-GB" smtClean="0"/>
              <a:t>‹#›</a:t>
            </a:fld>
            <a:endParaRPr lang="en-GB"/>
          </a:p>
        </p:txBody>
      </p:sp>
    </p:spTree>
    <p:extLst>
      <p:ext uri="{BB962C8B-B14F-4D97-AF65-F5344CB8AC3E}">
        <p14:creationId xmlns:p14="http://schemas.microsoft.com/office/powerpoint/2010/main" val="12375564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293EF35-5808-46A5-A1FD-2C8F18D4F842}" type="datetimeFigureOut">
              <a:rPr lang="en-GB" smtClean="0"/>
              <a:t>11/05/2015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7A7498D-E7B1-4E14-9AB2-4F6CA5CB2981}" type="slidenum">
              <a:rPr lang="en-GB" smtClean="0"/>
              <a:t>‹#›</a:t>
            </a:fld>
            <a:endParaRPr lang="en-GB"/>
          </a:p>
        </p:txBody>
      </p:sp>
    </p:spTree>
    <p:extLst>
      <p:ext uri="{BB962C8B-B14F-4D97-AF65-F5344CB8AC3E}">
        <p14:creationId xmlns:p14="http://schemas.microsoft.com/office/powerpoint/2010/main" val="31126875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293EF35-5808-46A5-A1FD-2C8F18D4F842}" type="datetimeFigureOut">
              <a:rPr lang="en-GB" smtClean="0"/>
              <a:t>11/05/2015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7A7498D-E7B1-4E14-9AB2-4F6CA5CB2981}" type="slidenum">
              <a:rPr lang="en-GB" smtClean="0"/>
              <a:t>‹#›</a:t>
            </a:fld>
            <a:endParaRPr lang="en-GB"/>
          </a:p>
        </p:txBody>
      </p:sp>
    </p:spTree>
    <p:extLst>
      <p:ext uri="{BB962C8B-B14F-4D97-AF65-F5344CB8AC3E}">
        <p14:creationId xmlns:p14="http://schemas.microsoft.com/office/powerpoint/2010/main" val="12186657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9293EF35-5808-46A5-A1FD-2C8F18D4F842}" type="datetimeFigureOut">
              <a:rPr lang="en-GB" smtClean="0"/>
              <a:t>11/05/2015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7A7498D-E7B1-4E14-9AB2-4F6CA5CB2981}" type="slidenum">
              <a:rPr lang="en-GB" smtClean="0"/>
              <a:t>‹#›</a:t>
            </a:fld>
            <a:endParaRPr lang="en-GB"/>
          </a:p>
        </p:txBody>
      </p:sp>
    </p:spTree>
    <p:extLst>
      <p:ext uri="{BB962C8B-B14F-4D97-AF65-F5344CB8AC3E}">
        <p14:creationId xmlns:p14="http://schemas.microsoft.com/office/powerpoint/2010/main" val="8886983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9293EF35-5808-46A5-A1FD-2C8F18D4F842}" type="datetimeFigureOut">
              <a:rPr lang="en-GB" smtClean="0"/>
              <a:t>11/05/2015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7A7498D-E7B1-4E14-9AB2-4F6CA5CB2981}" type="slidenum">
              <a:rPr lang="en-GB" smtClean="0"/>
              <a:t>‹#›</a:t>
            </a:fld>
            <a:endParaRPr lang="en-GB"/>
          </a:p>
        </p:txBody>
      </p:sp>
    </p:spTree>
    <p:extLst>
      <p:ext uri="{BB962C8B-B14F-4D97-AF65-F5344CB8AC3E}">
        <p14:creationId xmlns:p14="http://schemas.microsoft.com/office/powerpoint/2010/main" val="15444521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9293EF35-5808-46A5-A1FD-2C8F18D4F842}" type="datetimeFigureOut">
              <a:rPr lang="en-GB" smtClean="0"/>
              <a:t>11/05/2015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7A7498D-E7B1-4E14-9AB2-4F6CA5CB2981}" type="slidenum">
              <a:rPr lang="en-GB" smtClean="0"/>
              <a:t>‹#›</a:t>
            </a:fld>
            <a:endParaRPr lang="en-GB"/>
          </a:p>
        </p:txBody>
      </p:sp>
    </p:spTree>
    <p:extLst>
      <p:ext uri="{BB962C8B-B14F-4D97-AF65-F5344CB8AC3E}">
        <p14:creationId xmlns:p14="http://schemas.microsoft.com/office/powerpoint/2010/main" val="6419112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293EF35-5808-46A5-A1FD-2C8F18D4F842}" type="datetimeFigureOut">
              <a:rPr lang="en-GB" smtClean="0"/>
              <a:t>11/05/2015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7A7498D-E7B1-4E14-9AB2-4F6CA5CB2981}" type="slidenum">
              <a:rPr lang="en-GB" smtClean="0"/>
              <a:t>‹#›</a:t>
            </a:fld>
            <a:endParaRPr lang="en-GB"/>
          </a:p>
        </p:txBody>
      </p:sp>
    </p:spTree>
    <p:extLst>
      <p:ext uri="{BB962C8B-B14F-4D97-AF65-F5344CB8AC3E}">
        <p14:creationId xmlns:p14="http://schemas.microsoft.com/office/powerpoint/2010/main" val="33074725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293EF35-5808-46A5-A1FD-2C8F18D4F842}" type="datetimeFigureOut">
              <a:rPr lang="en-GB" smtClean="0"/>
              <a:t>11/05/2015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7A7498D-E7B1-4E14-9AB2-4F6CA5CB2981}" type="slidenum">
              <a:rPr lang="en-GB" smtClean="0"/>
              <a:t>‹#›</a:t>
            </a:fld>
            <a:endParaRPr lang="en-GB"/>
          </a:p>
        </p:txBody>
      </p:sp>
    </p:spTree>
    <p:extLst>
      <p:ext uri="{BB962C8B-B14F-4D97-AF65-F5344CB8AC3E}">
        <p14:creationId xmlns:p14="http://schemas.microsoft.com/office/powerpoint/2010/main" val="37166877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685B1D43-9451-DE47-84DD-613E58818646}" type="datetimeFigureOut">
              <a:rPr lang="en-US" smtClean="0"/>
              <a:pPr/>
              <a:t>5/11/2015</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E65AB38F-3B86-9844-8C57-A44E6285CA62}" type="slidenum">
              <a:rPr lang="en-US" smtClean="0"/>
              <a:pPr/>
              <a:t>‹#›</a:t>
            </a:fld>
            <a:endParaRPr lang="en-US"/>
          </a:p>
        </p:txBody>
      </p:sp>
    </p:spTree>
    <p:extLst>
      <p:ext uri="{BB962C8B-B14F-4D97-AF65-F5344CB8AC3E}">
        <p14:creationId xmlns:p14="http://schemas.microsoft.com/office/powerpoint/2010/main" val="231420384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293EF35-5808-46A5-A1FD-2C8F18D4F842}" type="datetimeFigureOut">
              <a:rPr lang="en-GB" smtClean="0"/>
              <a:t>11/05/2015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7A7498D-E7B1-4E14-9AB2-4F6CA5CB2981}" type="slidenum">
              <a:rPr lang="en-GB" smtClean="0"/>
              <a:t>‹#›</a:t>
            </a:fld>
            <a:endParaRPr lang="en-GB"/>
          </a:p>
        </p:txBody>
      </p:sp>
    </p:spTree>
    <p:extLst>
      <p:ext uri="{BB962C8B-B14F-4D97-AF65-F5344CB8AC3E}">
        <p14:creationId xmlns:p14="http://schemas.microsoft.com/office/powerpoint/2010/main" val="373243413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293EF35-5808-46A5-A1FD-2C8F18D4F842}" type="datetimeFigureOut">
              <a:rPr lang="en-GB" smtClean="0"/>
              <a:t>11/05/2015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7A7498D-E7B1-4E14-9AB2-4F6CA5CB2981}" type="slidenum">
              <a:rPr lang="en-GB" smtClean="0"/>
              <a:t>‹#›</a:t>
            </a:fld>
            <a:endParaRPr lang="en-GB"/>
          </a:p>
        </p:txBody>
      </p:sp>
    </p:spTree>
    <p:extLst>
      <p:ext uri="{BB962C8B-B14F-4D97-AF65-F5344CB8AC3E}">
        <p14:creationId xmlns:p14="http://schemas.microsoft.com/office/powerpoint/2010/main" val="114796089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293EF35-5808-46A5-A1FD-2C8F18D4F842}" type="datetimeFigureOut">
              <a:rPr lang="en-GB" smtClean="0"/>
              <a:t>11/05/2015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7A7498D-E7B1-4E14-9AB2-4F6CA5CB2981}" type="slidenum">
              <a:rPr lang="en-GB" smtClean="0"/>
              <a:t>‹#›</a:t>
            </a:fld>
            <a:endParaRPr lang="en-GB"/>
          </a:p>
        </p:txBody>
      </p:sp>
    </p:spTree>
    <p:extLst>
      <p:ext uri="{BB962C8B-B14F-4D97-AF65-F5344CB8AC3E}">
        <p14:creationId xmlns:p14="http://schemas.microsoft.com/office/powerpoint/2010/main" val="3247917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685B1D43-9451-DE47-84DD-613E58818646}" type="datetimeFigureOut">
              <a:rPr lang="en-US" smtClean="0"/>
              <a:pPr/>
              <a:t>5/11/2015</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E65AB38F-3B86-9844-8C57-A44E6285CA62}" type="slidenum">
              <a:rPr lang="en-US" smtClean="0"/>
              <a:pPr/>
              <a:t>‹#›</a:t>
            </a:fld>
            <a:endParaRPr lang="en-US"/>
          </a:p>
        </p:txBody>
      </p:sp>
    </p:spTree>
    <p:extLst>
      <p:ext uri="{BB962C8B-B14F-4D97-AF65-F5344CB8AC3E}">
        <p14:creationId xmlns:p14="http://schemas.microsoft.com/office/powerpoint/2010/main" val="11638450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685B1D43-9451-DE47-84DD-613E58818646}" type="datetimeFigureOut">
              <a:rPr lang="en-US" smtClean="0"/>
              <a:pPr/>
              <a:t>5/11/2015</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E65AB38F-3B86-9844-8C57-A44E6285CA62}" type="slidenum">
              <a:rPr lang="en-US" smtClean="0"/>
              <a:pPr/>
              <a:t>‹#›</a:t>
            </a:fld>
            <a:endParaRPr lang="en-US"/>
          </a:p>
        </p:txBody>
      </p:sp>
    </p:spTree>
    <p:extLst>
      <p:ext uri="{BB962C8B-B14F-4D97-AF65-F5344CB8AC3E}">
        <p14:creationId xmlns:p14="http://schemas.microsoft.com/office/powerpoint/2010/main" val="24964500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685B1D43-9451-DE47-84DD-613E58818646}" type="datetimeFigureOut">
              <a:rPr lang="en-US" smtClean="0"/>
              <a:pPr/>
              <a:t>5/11/2015</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E65AB38F-3B86-9844-8C57-A44E6285CA62}" type="slidenum">
              <a:rPr lang="en-US" smtClean="0"/>
              <a:pPr/>
              <a:t>‹#›</a:t>
            </a:fld>
            <a:endParaRPr lang="en-US"/>
          </a:p>
        </p:txBody>
      </p:sp>
    </p:spTree>
    <p:extLst>
      <p:ext uri="{BB962C8B-B14F-4D97-AF65-F5344CB8AC3E}">
        <p14:creationId xmlns:p14="http://schemas.microsoft.com/office/powerpoint/2010/main" val="14307298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685B1D43-9451-DE47-84DD-613E58818646}" type="datetimeFigureOut">
              <a:rPr lang="en-US" smtClean="0"/>
              <a:pPr/>
              <a:t>5/11/2015</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E65AB38F-3B86-9844-8C57-A44E6285CA62}" type="slidenum">
              <a:rPr lang="en-US" smtClean="0"/>
              <a:pPr/>
              <a:t>‹#›</a:t>
            </a:fld>
            <a:endParaRPr lang="en-US"/>
          </a:p>
        </p:txBody>
      </p:sp>
    </p:spTree>
    <p:extLst>
      <p:ext uri="{BB962C8B-B14F-4D97-AF65-F5344CB8AC3E}">
        <p14:creationId xmlns:p14="http://schemas.microsoft.com/office/powerpoint/2010/main" val="18306854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685B1D43-9451-DE47-84DD-613E58818646}" type="datetimeFigureOut">
              <a:rPr lang="en-US" smtClean="0"/>
              <a:pPr/>
              <a:t>5/11/2015</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E65AB38F-3B86-9844-8C57-A44E6285CA62}" type="slidenum">
              <a:rPr lang="en-US" smtClean="0"/>
              <a:pPr/>
              <a:t>‹#›</a:t>
            </a:fld>
            <a:endParaRPr lang="en-US"/>
          </a:p>
        </p:txBody>
      </p:sp>
    </p:spTree>
    <p:extLst>
      <p:ext uri="{BB962C8B-B14F-4D97-AF65-F5344CB8AC3E}">
        <p14:creationId xmlns:p14="http://schemas.microsoft.com/office/powerpoint/2010/main" val="25687878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685B1D43-9451-DE47-84DD-613E58818646}" type="datetimeFigureOut">
              <a:rPr lang="en-US" smtClean="0"/>
              <a:pPr/>
              <a:t>5/11/2015</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E65AB38F-3B86-9844-8C57-A44E6285CA62}" type="slidenum">
              <a:rPr lang="en-US" smtClean="0"/>
              <a:pPr/>
              <a:t>‹#›</a:t>
            </a:fld>
            <a:endParaRPr lang="en-US"/>
          </a:p>
        </p:txBody>
      </p:sp>
    </p:spTree>
    <p:extLst>
      <p:ext uri="{BB962C8B-B14F-4D97-AF65-F5344CB8AC3E}">
        <p14:creationId xmlns:p14="http://schemas.microsoft.com/office/powerpoint/2010/main" val="42418203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685B1D43-9451-DE47-84DD-613E58818646}" type="datetimeFigureOut">
              <a:rPr lang="en-US" smtClean="0"/>
              <a:pPr/>
              <a:t>5/11/2015</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E65AB38F-3B86-9844-8C57-A44E6285CA62}" type="slidenum">
              <a:rPr lang="en-US" smtClean="0"/>
              <a:pPr/>
              <a:t>‹#›</a:t>
            </a:fld>
            <a:endParaRPr lang="en-US"/>
          </a:p>
        </p:txBody>
      </p:sp>
    </p:spTree>
    <p:extLst>
      <p:ext uri="{BB962C8B-B14F-4D97-AF65-F5344CB8AC3E}">
        <p14:creationId xmlns:p14="http://schemas.microsoft.com/office/powerpoint/2010/main" val="5117932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8036" y="6476202"/>
            <a:ext cx="9168114" cy="389992"/>
          </a:xfrm>
          <a:prstGeom prst="rect">
            <a:avLst/>
          </a:prstGeom>
          <a:solidFill>
            <a:srgbClr val="249C9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000069"/>
              </a:solidFill>
            </a:endParaRPr>
          </a:p>
        </p:txBody>
      </p:sp>
      <p:sp>
        <p:nvSpPr>
          <p:cNvPr id="8" name="Rectangle 7"/>
          <p:cNvSpPr/>
          <p:nvPr userDrawn="1"/>
        </p:nvSpPr>
        <p:spPr>
          <a:xfrm>
            <a:off x="0" y="-10286"/>
            <a:ext cx="9144000" cy="698857"/>
          </a:xfrm>
          <a:prstGeom prst="rect">
            <a:avLst/>
          </a:prstGeom>
          <a:solidFill>
            <a:srgbClr val="00005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000069"/>
              </a:solidFill>
            </a:endParaRPr>
          </a:p>
        </p:txBody>
      </p:sp>
      <p:pic>
        <p:nvPicPr>
          <p:cNvPr id="9" name="Picture 8"/>
          <p:cNvPicPr>
            <a:picLocks noChangeAspect="1"/>
          </p:cNvPicPr>
          <p:nvPr userDrawn="1"/>
        </p:nvPicPr>
        <p:blipFill>
          <a:blip r:embed="rId13" cstate="print"/>
          <a:stretch>
            <a:fillRect/>
          </a:stretch>
        </p:blipFill>
        <p:spPr>
          <a:xfrm>
            <a:off x="96870" y="43796"/>
            <a:ext cx="1025185" cy="596237"/>
          </a:xfrm>
          <a:prstGeom prst="rect">
            <a:avLst/>
          </a:prstGeom>
        </p:spPr>
      </p:pic>
    </p:spTree>
    <p:extLst>
      <p:ext uri="{BB962C8B-B14F-4D97-AF65-F5344CB8AC3E}">
        <p14:creationId xmlns:p14="http://schemas.microsoft.com/office/powerpoint/2010/main" val="2200694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93EF35-5808-46A5-A1FD-2C8F18D4F842}" type="datetimeFigureOut">
              <a:rPr lang="en-GB" smtClean="0"/>
              <a:t>11/05/2015</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A7498D-E7B1-4E14-9AB2-4F6CA5CB2981}" type="slidenum">
              <a:rPr lang="en-GB" smtClean="0"/>
              <a:t>‹#›</a:t>
            </a:fld>
            <a:endParaRPr lang="en-GB"/>
          </a:p>
        </p:txBody>
      </p:sp>
    </p:spTree>
    <p:extLst>
      <p:ext uri="{BB962C8B-B14F-4D97-AF65-F5344CB8AC3E}">
        <p14:creationId xmlns:p14="http://schemas.microsoft.com/office/powerpoint/2010/main" val="126513522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mailto:bburkhard@ecology.uni-kiel.de" TargetMode="External"/><Relationship Id="rId2" Type="http://schemas.openxmlformats.org/officeDocument/2006/relationships/image" Target="../media/image2.emf"/><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2.xml.rels><?xml version="1.0" encoding="UTF-8" standalone="yes"?>
<Relationships xmlns="http://schemas.openxmlformats.org/package/2006/relationships"><Relationship Id="rId3" Type="http://schemas.openxmlformats.org/officeDocument/2006/relationships/hyperlink" Target="http://ec.europa.eu/environment/nature/biodiversity/comm2006/2020.htm" TargetMode="External"/><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2"/>
          <p:cNvSpPr>
            <a:spLocks noGrp="1"/>
          </p:cNvSpPr>
          <p:nvPr>
            <p:ph type="subTitle" idx="1"/>
          </p:nvPr>
        </p:nvSpPr>
        <p:spPr>
          <a:xfrm>
            <a:off x="-8036" y="6492591"/>
            <a:ext cx="9144000" cy="363642"/>
          </a:xfrm>
        </p:spPr>
        <p:txBody>
          <a:bodyPr>
            <a:normAutofit/>
          </a:bodyPr>
          <a:lstStyle/>
          <a:p>
            <a:endParaRPr lang="en-US" sz="1400" dirty="0">
              <a:solidFill>
                <a:schemeClr val="bg1"/>
              </a:solidFill>
            </a:endParaRPr>
          </a:p>
        </p:txBody>
      </p:sp>
      <p:pic>
        <p:nvPicPr>
          <p:cNvPr id="5" name="Grafik 7"/>
          <p:cNvPicPr>
            <a:picLocks noChangeAspect="1"/>
          </p:cNvPicPr>
          <p:nvPr/>
        </p:nvPicPr>
        <p:blipFill rotWithShape="1">
          <a:blip r:embed="rId2" cstate="print">
            <a:clrChange>
              <a:clrFrom>
                <a:srgbClr val="FFFFFF"/>
              </a:clrFrom>
              <a:clrTo>
                <a:srgbClr val="FFFFFF">
                  <a:alpha val="0"/>
                </a:srgbClr>
              </a:clrTo>
            </a:clrChange>
          </a:blip>
          <a:srcRect t="14538" r="5555" b="11513"/>
          <a:stretch/>
        </p:blipFill>
        <p:spPr>
          <a:xfrm>
            <a:off x="2327985" y="2229864"/>
            <a:ext cx="3978580" cy="2304336"/>
          </a:xfrm>
          <a:prstGeom prst="rect">
            <a:avLst/>
          </a:prstGeom>
        </p:spPr>
      </p:pic>
      <p:sp>
        <p:nvSpPr>
          <p:cNvPr id="6" name="Rectangle 5"/>
          <p:cNvSpPr/>
          <p:nvPr/>
        </p:nvSpPr>
        <p:spPr>
          <a:xfrm>
            <a:off x="1" y="5356291"/>
            <a:ext cx="9144000" cy="276999"/>
          </a:xfrm>
          <a:prstGeom prst="rect">
            <a:avLst/>
          </a:prstGeom>
        </p:spPr>
        <p:txBody>
          <a:bodyPr wrap="square">
            <a:spAutoFit/>
          </a:bodyPr>
          <a:lstStyle/>
          <a:p>
            <a:pPr algn="ctr"/>
            <a:r>
              <a:rPr lang="en-GB" sz="1200" dirty="0" smtClean="0">
                <a:solidFill>
                  <a:srgbClr val="394078"/>
                </a:solidFill>
                <a:latin typeface="Calibri" panose="020F0502020204030204" pitchFamily="34" charset="0"/>
                <a:ea typeface="Calibri" panose="020F0502020204030204" pitchFamily="34" charset="0"/>
                <a:cs typeface="Calibri" panose="020F0502020204030204" pitchFamily="34" charset="0"/>
              </a:rPr>
              <a:t>EU Horizon 2020 Coordination and support action</a:t>
            </a:r>
            <a:endParaRPr lang="de-DE" sz="1200" dirty="0">
              <a:solidFill>
                <a:srgbClr val="394078"/>
              </a:solidFill>
            </a:endParaRPr>
          </a:p>
        </p:txBody>
      </p:sp>
      <p:sp>
        <p:nvSpPr>
          <p:cNvPr id="7" name="Rectangle 6"/>
          <p:cNvSpPr/>
          <p:nvPr/>
        </p:nvSpPr>
        <p:spPr>
          <a:xfrm>
            <a:off x="-8036" y="721759"/>
            <a:ext cx="9143999" cy="1508105"/>
          </a:xfrm>
          <a:prstGeom prst="rect">
            <a:avLst/>
          </a:prstGeom>
        </p:spPr>
        <p:txBody>
          <a:bodyPr wrap="square">
            <a:spAutoFit/>
          </a:bodyPr>
          <a:lstStyle/>
          <a:p>
            <a:pPr algn="ctr">
              <a:lnSpc>
                <a:spcPct val="115000"/>
              </a:lnSpc>
              <a:spcAft>
                <a:spcPts val="0"/>
              </a:spcAft>
            </a:pPr>
            <a:r>
              <a:rPr lang="en-GB" sz="4000" b="1" dirty="0">
                <a:solidFill>
                  <a:srgbClr val="00206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Enhancing </a:t>
            </a:r>
            <a:r>
              <a:rPr lang="en-GB" sz="4000" b="1" dirty="0" err="1">
                <a:solidFill>
                  <a:srgbClr val="00206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ecoSysteM</a:t>
            </a:r>
            <a:r>
              <a:rPr lang="en-GB" sz="4000" b="1" dirty="0">
                <a:solidFill>
                  <a:srgbClr val="00206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a:t>
            </a:r>
            <a:r>
              <a:rPr lang="en-GB" sz="4000" b="1" dirty="0" err="1">
                <a:solidFill>
                  <a:srgbClr val="00206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sERvices</a:t>
            </a:r>
            <a:r>
              <a:rPr lang="en-GB" sz="4000" b="1" dirty="0">
                <a:solidFill>
                  <a:srgbClr val="00206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a:t>
            </a:r>
            <a:r>
              <a:rPr lang="en-GB" sz="4000" b="1" dirty="0" err="1">
                <a:solidFill>
                  <a:srgbClr val="00206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mApping</a:t>
            </a:r>
            <a:r>
              <a:rPr lang="en-GB" sz="4000" b="1" dirty="0">
                <a:solidFill>
                  <a:srgbClr val="00206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a:t>
            </a:r>
            <a:endParaRPr lang="de-DE" sz="4000" dirty="0">
              <a:solidFill>
                <a:srgbClr val="00206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0"/>
              </a:spcAft>
            </a:pPr>
            <a:r>
              <a:rPr lang="en-GB" sz="4000" b="1" dirty="0">
                <a:solidFill>
                  <a:srgbClr val="00206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for </a:t>
            </a:r>
            <a:r>
              <a:rPr lang="en-GB" sz="4000" b="1" dirty="0" err="1">
                <a:solidFill>
                  <a:srgbClr val="00206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poLicy</a:t>
            </a:r>
            <a:r>
              <a:rPr lang="en-GB" sz="4000" b="1" dirty="0">
                <a:solidFill>
                  <a:srgbClr val="00206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and Decision </a:t>
            </a:r>
            <a:r>
              <a:rPr lang="en-GB" sz="4000" b="1" dirty="0" err="1">
                <a:solidFill>
                  <a:srgbClr val="00206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mAking</a:t>
            </a:r>
            <a:endParaRPr lang="de-DE" sz="4000" dirty="0">
              <a:solidFill>
                <a:srgbClr val="00206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 name="Picture 7"/>
          <p:cNvPicPr>
            <a:picLocks noChangeAspect="1"/>
          </p:cNvPicPr>
          <p:nvPr/>
        </p:nvPicPr>
        <p:blipFill>
          <a:blip r:embed="rId3" cstate="print"/>
          <a:stretch>
            <a:fillRect/>
          </a:stretch>
        </p:blipFill>
        <p:spPr>
          <a:xfrm>
            <a:off x="4317275" y="5879919"/>
            <a:ext cx="509452" cy="347354"/>
          </a:xfrm>
          <a:prstGeom prst="rect">
            <a:avLst/>
          </a:prstGeom>
        </p:spPr>
      </p:pic>
      <p:sp>
        <p:nvSpPr>
          <p:cNvPr id="9" name="Subtitle 2"/>
          <p:cNvSpPr txBox="1">
            <a:spLocks/>
          </p:cNvSpPr>
          <p:nvPr/>
        </p:nvSpPr>
        <p:spPr>
          <a:xfrm>
            <a:off x="0" y="4534200"/>
            <a:ext cx="9144000" cy="600844"/>
          </a:xfrm>
          <a:prstGeom prst="rect">
            <a:avLst/>
          </a:prstGeom>
        </p:spPr>
        <p:txBody>
          <a:bodyPr vert="horz" lIns="91440" tIns="45720" rIns="91440" bIns="45720" rtlCol="0">
            <a:norm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de-DE" sz="2000" b="1" dirty="0">
                <a:solidFill>
                  <a:srgbClr val="002060"/>
                </a:solidFill>
              </a:rPr>
              <a:t>Project coordinator: Benjamin Burkhard, Kiel University</a:t>
            </a:r>
          </a:p>
          <a:p>
            <a:endParaRPr lang="en-US" sz="2200" dirty="0" smtClean="0">
              <a:solidFill>
                <a:srgbClr val="747B8C"/>
              </a:solidFill>
            </a:endParaRPr>
          </a:p>
        </p:txBody>
      </p:sp>
      <p:sp>
        <p:nvSpPr>
          <p:cNvPr id="10" name="Rectangle 9"/>
          <p:cNvSpPr/>
          <p:nvPr/>
        </p:nvSpPr>
        <p:spPr>
          <a:xfrm>
            <a:off x="1404488" y="140972"/>
            <a:ext cx="7837835" cy="707886"/>
          </a:xfrm>
          <a:prstGeom prst="rect">
            <a:avLst/>
          </a:prstGeom>
        </p:spPr>
        <p:txBody>
          <a:bodyPr wrap="square">
            <a:spAutoFit/>
          </a:bodyPr>
          <a:lstStyle/>
          <a:p>
            <a:r>
              <a:rPr lang="en-US" sz="2000" dirty="0" smtClean="0">
                <a:solidFill>
                  <a:schemeClr val="bg1"/>
                </a:solidFill>
              </a:rPr>
              <a:t/>
            </a:r>
            <a:br>
              <a:rPr lang="en-US" sz="2000" dirty="0" smtClean="0">
                <a:solidFill>
                  <a:schemeClr val="bg1"/>
                </a:solidFill>
              </a:rPr>
            </a:br>
            <a:r>
              <a:rPr lang="en-US" sz="2000" dirty="0" smtClean="0">
                <a:solidFill>
                  <a:schemeClr val="bg1"/>
                </a:solidFill>
              </a:rPr>
              <a:t> </a:t>
            </a:r>
            <a:endParaRPr lang="en-GB" sz="2000" dirty="0">
              <a:solidFill>
                <a:schemeClr val="bg1"/>
              </a:solidFill>
            </a:endParaRPr>
          </a:p>
        </p:txBody>
      </p:sp>
    </p:spTree>
    <p:extLst>
      <p:ext uri="{BB962C8B-B14F-4D97-AF65-F5344CB8AC3E}">
        <p14:creationId xmlns:p14="http://schemas.microsoft.com/office/powerpoint/2010/main" val="15837134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429072" y="134358"/>
            <a:ext cx="7381639" cy="400110"/>
          </a:xfrm>
          <a:prstGeom prst="rect">
            <a:avLst/>
          </a:prstGeom>
        </p:spPr>
        <p:txBody>
          <a:bodyPr wrap="square">
            <a:spAutoFit/>
          </a:bodyPr>
          <a:lstStyle/>
          <a:p>
            <a:r>
              <a:rPr lang="en-US" sz="2000" dirty="0" smtClean="0">
                <a:solidFill>
                  <a:schemeClr val="bg1"/>
                </a:solidFill>
              </a:rPr>
              <a:t>Thank you for your attention:</a:t>
            </a:r>
          </a:p>
        </p:txBody>
      </p:sp>
      <p:sp>
        <p:nvSpPr>
          <p:cNvPr id="5" name="Subtitle 2"/>
          <p:cNvSpPr txBox="1">
            <a:spLocks/>
          </p:cNvSpPr>
          <p:nvPr/>
        </p:nvSpPr>
        <p:spPr>
          <a:xfrm>
            <a:off x="-8036" y="6492591"/>
            <a:ext cx="9144000" cy="363642"/>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endParaRPr lang="nl-NL" sz="1400" dirty="0">
              <a:solidFill>
                <a:schemeClr val="bg1"/>
              </a:solidFill>
            </a:endParaRPr>
          </a:p>
        </p:txBody>
      </p:sp>
      <p:sp>
        <p:nvSpPr>
          <p:cNvPr id="110" name="TextBox 109"/>
          <p:cNvSpPr txBox="1"/>
          <p:nvPr/>
        </p:nvSpPr>
        <p:spPr>
          <a:xfrm>
            <a:off x="5879507" y="1973318"/>
            <a:ext cx="184731" cy="369332"/>
          </a:xfrm>
          <a:prstGeom prst="rect">
            <a:avLst/>
          </a:prstGeom>
          <a:noFill/>
        </p:spPr>
        <p:txBody>
          <a:bodyPr wrap="none" rtlCol="0">
            <a:spAutoFit/>
          </a:bodyPr>
          <a:lstStyle/>
          <a:p>
            <a:endParaRPr lang="bg-BG"/>
          </a:p>
        </p:txBody>
      </p:sp>
      <p:pic>
        <p:nvPicPr>
          <p:cNvPr id="16" name="Grafik 11"/>
          <p:cNvPicPr>
            <a:picLocks noChangeAspect="1"/>
          </p:cNvPicPr>
          <p:nvPr/>
        </p:nvPicPr>
        <p:blipFill rotWithShape="1">
          <a:blip r:embed="rId2">
            <a:clrChange>
              <a:clrFrom>
                <a:srgbClr val="FFFFFF"/>
              </a:clrFrom>
              <a:clrTo>
                <a:srgbClr val="FFFFFF">
                  <a:alpha val="0"/>
                </a:srgbClr>
              </a:clrTo>
            </a:clrChange>
          </a:blip>
          <a:srcRect r="2348" b="9687"/>
          <a:stretch/>
        </p:blipFill>
        <p:spPr>
          <a:xfrm>
            <a:off x="2542507" y="1690988"/>
            <a:ext cx="4042914" cy="2765757"/>
          </a:xfrm>
          <a:prstGeom prst="rect">
            <a:avLst/>
          </a:prstGeom>
        </p:spPr>
      </p:pic>
      <p:sp>
        <p:nvSpPr>
          <p:cNvPr id="17" name="Textfeld 1"/>
          <p:cNvSpPr txBox="1"/>
          <p:nvPr/>
        </p:nvSpPr>
        <p:spPr>
          <a:xfrm>
            <a:off x="1888424" y="4438779"/>
            <a:ext cx="5351080" cy="461665"/>
          </a:xfrm>
          <a:prstGeom prst="rect">
            <a:avLst/>
          </a:prstGeom>
          <a:noFill/>
        </p:spPr>
        <p:txBody>
          <a:bodyPr wrap="none" rtlCol="0">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dirty="0" smtClean="0"/>
              <a:t>Contact: </a:t>
            </a:r>
            <a:r>
              <a:rPr lang="en-GB" sz="2400" dirty="0" smtClean="0">
                <a:hlinkClick r:id="rId3"/>
              </a:rPr>
              <a:t>bburkhard@ecology.uni-kiel.de</a:t>
            </a:r>
            <a:r>
              <a:rPr lang="en-GB" sz="2400" dirty="0" smtClean="0"/>
              <a:t>  </a:t>
            </a:r>
            <a:endParaRPr lang="en-GB" sz="2400" dirty="0"/>
          </a:p>
        </p:txBody>
      </p:sp>
      <p:sp>
        <p:nvSpPr>
          <p:cNvPr id="2" name="Rectangle 1"/>
          <p:cNvSpPr/>
          <p:nvPr/>
        </p:nvSpPr>
        <p:spPr>
          <a:xfrm>
            <a:off x="501040" y="1064697"/>
            <a:ext cx="8141918" cy="1077218"/>
          </a:xfrm>
          <a:prstGeom prst="rect">
            <a:avLst/>
          </a:prstGeom>
        </p:spPr>
        <p:txBody>
          <a:bodyPr wrap="square">
            <a:spAutoFit/>
          </a:bodyPr>
          <a:lstStyle/>
          <a:p>
            <a:pPr algn="ctr"/>
            <a:r>
              <a:rPr lang="en-US" sz="3200" b="1" dirty="0" smtClean="0">
                <a:solidFill>
                  <a:srgbClr val="002060"/>
                </a:solidFill>
              </a:rPr>
              <a:t>Thank you </a:t>
            </a:r>
            <a:r>
              <a:rPr lang="en-US" sz="3200" b="1" dirty="0">
                <a:solidFill>
                  <a:srgbClr val="002060"/>
                </a:solidFill>
              </a:rPr>
              <a:t>for your attention!</a:t>
            </a:r>
          </a:p>
          <a:p>
            <a:pPr algn="ctr"/>
            <a:r>
              <a:rPr lang="en-US" sz="3200" b="1" dirty="0">
                <a:solidFill>
                  <a:srgbClr val="002060"/>
                </a:solidFill>
              </a:rPr>
              <a:t>We look forward </a:t>
            </a:r>
            <a:r>
              <a:rPr lang="en-US" sz="3200" b="1" dirty="0" smtClean="0">
                <a:solidFill>
                  <a:srgbClr val="002060"/>
                </a:solidFill>
              </a:rPr>
              <a:t>to future </a:t>
            </a:r>
            <a:r>
              <a:rPr lang="en-US" sz="3200" b="1" dirty="0">
                <a:solidFill>
                  <a:srgbClr val="002060"/>
                </a:solidFill>
              </a:rPr>
              <a:t>co-operation!</a:t>
            </a:r>
          </a:p>
        </p:txBody>
      </p:sp>
      <p:sp>
        <p:nvSpPr>
          <p:cNvPr id="18" name="Rechteck 2"/>
          <p:cNvSpPr/>
          <p:nvPr/>
        </p:nvSpPr>
        <p:spPr>
          <a:xfrm>
            <a:off x="1583499" y="5909909"/>
            <a:ext cx="7072783" cy="584775"/>
          </a:xfrm>
          <a:prstGeom prst="rect">
            <a:avLst/>
          </a:prstGeom>
        </p:spPr>
        <p:txBody>
          <a:bodyPr wrap="square">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dirty="0" smtClean="0">
                <a:solidFill>
                  <a:schemeClr val="accent5">
                    <a:lumMod val="50000"/>
                  </a:schemeClr>
                </a:solidFill>
              </a:rPr>
              <a:t>This </a:t>
            </a:r>
            <a:r>
              <a:rPr lang="en-US" sz="1600" dirty="0">
                <a:solidFill>
                  <a:schemeClr val="accent5">
                    <a:lumMod val="50000"/>
                  </a:schemeClr>
                </a:solidFill>
              </a:rPr>
              <a:t>project </a:t>
            </a:r>
            <a:r>
              <a:rPr lang="en-US" sz="1600" dirty="0" smtClean="0">
                <a:solidFill>
                  <a:schemeClr val="accent5">
                    <a:lumMod val="50000"/>
                  </a:schemeClr>
                </a:solidFill>
              </a:rPr>
              <a:t>receives </a:t>
            </a:r>
            <a:r>
              <a:rPr lang="en-US" sz="1600" dirty="0">
                <a:solidFill>
                  <a:schemeClr val="accent5">
                    <a:lumMod val="50000"/>
                  </a:schemeClr>
                </a:solidFill>
              </a:rPr>
              <a:t>funding from the </a:t>
            </a:r>
            <a:r>
              <a:rPr lang="en-US" sz="1600" i="1" dirty="0">
                <a:solidFill>
                  <a:schemeClr val="accent5">
                    <a:lumMod val="50000"/>
                  </a:schemeClr>
                </a:solidFill>
              </a:rPr>
              <a:t>European </a:t>
            </a:r>
            <a:r>
              <a:rPr lang="en-GB" sz="1600" i="1" dirty="0" smtClean="0">
                <a:solidFill>
                  <a:schemeClr val="accent5">
                    <a:lumMod val="50000"/>
                  </a:schemeClr>
                </a:solidFill>
              </a:rPr>
              <a:t>Union’s</a:t>
            </a:r>
            <a:r>
              <a:rPr lang="en-US" sz="1600" i="1" dirty="0" smtClean="0">
                <a:solidFill>
                  <a:schemeClr val="accent5">
                    <a:lumMod val="50000"/>
                  </a:schemeClr>
                </a:solidFill>
              </a:rPr>
              <a:t> </a:t>
            </a:r>
            <a:r>
              <a:rPr lang="en-US" sz="1600" i="1" dirty="0">
                <a:solidFill>
                  <a:schemeClr val="accent5">
                    <a:lumMod val="50000"/>
                  </a:schemeClr>
                </a:solidFill>
              </a:rPr>
              <a:t>Horizon 2020 </a:t>
            </a:r>
            <a:r>
              <a:rPr lang="en-US" sz="1600" i="1" dirty="0" smtClean="0">
                <a:solidFill>
                  <a:schemeClr val="accent5">
                    <a:lumMod val="50000"/>
                  </a:schemeClr>
                </a:solidFill>
              </a:rPr>
              <a:t>research and innovation </a:t>
            </a:r>
            <a:r>
              <a:rPr lang="en-US" sz="1600" i="1" dirty="0" err="1">
                <a:solidFill>
                  <a:schemeClr val="accent5">
                    <a:lumMod val="50000"/>
                  </a:schemeClr>
                </a:solidFill>
              </a:rPr>
              <a:t>programme</a:t>
            </a:r>
            <a:r>
              <a:rPr lang="en-US" sz="1600" i="1" dirty="0">
                <a:solidFill>
                  <a:schemeClr val="accent5">
                    <a:lumMod val="50000"/>
                  </a:schemeClr>
                </a:solidFill>
              </a:rPr>
              <a:t> </a:t>
            </a:r>
            <a:r>
              <a:rPr lang="en-US" sz="1600" dirty="0">
                <a:solidFill>
                  <a:schemeClr val="accent5">
                    <a:lumMod val="50000"/>
                  </a:schemeClr>
                </a:solidFill>
              </a:rPr>
              <a:t>under </a:t>
            </a:r>
            <a:r>
              <a:rPr lang="en-US" sz="1600" dirty="0" smtClean="0">
                <a:solidFill>
                  <a:schemeClr val="accent5">
                    <a:lumMod val="50000"/>
                  </a:schemeClr>
                </a:solidFill>
              </a:rPr>
              <a:t>grant </a:t>
            </a:r>
            <a:r>
              <a:rPr lang="en-US" sz="1600" dirty="0">
                <a:solidFill>
                  <a:schemeClr val="accent5">
                    <a:lumMod val="50000"/>
                  </a:schemeClr>
                </a:solidFill>
              </a:rPr>
              <a:t>agreement No </a:t>
            </a:r>
            <a:r>
              <a:rPr lang="en-US" sz="1600" dirty="0" smtClean="0">
                <a:solidFill>
                  <a:schemeClr val="accent5">
                    <a:lumMod val="50000"/>
                  </a:schemeClr>
                </a:solidFill>
              </a:rPr>
              <a:t>642007.</a:t>
            </a:r>
            <a:endParaRPr lang="en-GB" sz="1600" dirty="0">
              <a:solidFill>
                <a:schemeClr val="accent5">
                  <a:lumMod val="50000"/>
                </a:schemeClr>
              </a:solidFill>
            </a:endParaRPr>
          </a:p>
        </p:txBody>
      </p:sp>
      <p:pic>
        <p:nvPicPr>
          <p:cNvPr id="19" name="Picture 18" descr="http://europa.eu/about-eu/basic-information/symbols/images/flag_yellow_low.jpg"/>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774999" y="5909909"/>
            <a:ext cx="787565" cy="5351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746828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355021" y="134358"/>
            <a:ext cx="7381639" cy="707886"/>
          </a:xfrm>
          <a:prstGeom prst="rect">
            <a:avLst/>
          </a:prstGeom>
        </p:spPr>
        <p:txBody>
          <a:bodyPr wrap="square">
            <a:spAutoFit/>
          </a:bodyPr>
          <a:lstStyle/>
          <a:p>
            <a:r>
              <a:rPr lang="en-US" sz="2000" b="1" dirty="0" smtClean="0">
                <a:solidFill>
                  <a:schemeClr val="bg1"/>
                </a:solidFill>
              </a:rPr>
              <a:t>Project </a:t>
            </a:r>
            <a:r>
              <a:rPr lang="en-US" sz="2000" b="1" dirty="0">
                <a:solidFill>
                  <a:schemeClr val="bg1"/>
                </a:solidFill>
              </a:rPr>
              <a:t>background: EU Biodiversity Strategy to 2020</a:t>
            </a:r>
          </a:p>
          <a:p>
            <a:endParaRPr lang="en-US" sz="2000" dirty="0" smtClean="0">
              <a:solidFill>
                <a:schemeClr val="bg1"/>
              </a:solidFill>
            </a:endParaRPr>
          </a:p>
        </p:txBody>
      </p:sp>
      <p:sp>
        <p:nvSpPr>
          <p:cNvPr id="5" name="Subtitle 2"/>
          <p:cNvSpPr txBox="1">
            <a:spLocks/>
          </p:cNvSpPr>
          <p:nvPr/>
        </p:nvSpPr>
        <p:spPr>
          <a:xfrm>
            <a:off x="-8036" y="6492591"/>
            <a:ext cx="9144000" cy="363642"/>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endParaRPr lang="nl-NL" sz="1400" dirty="0">
              <a:solidFill>
                <a:schemeClr val="bg1"/>
              </a:solidFill>
            </a:endParaRPr>
          </a:p>
        </p:txBody>
      </p:sp>
      <p:sp>
        <p:nvSpPr>
          <p:cNvPr id="110" name="TextBox 109"/>
          <p:cNvSpPr txBox="1"/>
          <p:nvPr/>
        </p:nvSpPr>
        <p:spPr>
          <a:xfrm>
            <a:off x="5879507" y="1973318"/>
            <a:ext cx="184731" cy="369332"/>
          </a:xfrm>
          <a:prstGeom prst="rect">
            <a:avLst/>
          </a:prstGeom>
          <a:noFill/>
        </p:spPr>
        <p:txBody>
          <a:bodyPr wrap="none" rtlCol="0">
            <a:spAutoFit/>
          </a:bodyPr>
          <a:lstStyle/>
          <a:p>
            <a:endParaRPr lang="bg-BG"/>
          </a:p>
        </p:txBody>
      </p:sp>
      <p:pic>
        <p:nvPicPr>
          <p:cNvPr id="7" name="Picture 2" descr="http://www.regionieambiente.it/images/stories/Biodiversita/animali/eu_biodiversity_strategy_2020.jpg"/>
          <p:cNvPicPr>
            <a:picLocks noChangeAspect="1" noChangeArrowheads="1"/>
          </p:cNvPicPr>
          <p:nvPr/>
        </p:nvPicPr>
        <p:blipFill rotWithShape="1">
          <a:blip r:embed="rId2">
            <a:extLst>
              <a:ext uri="{28A0092B-C50C-407E-A947-70E740481C1C}">
                <a14:useLocalDpi xmlns:a14="http://schemas.microsoft.com/office/drawing/2010/main" val="0"/>
              </a:ext>
            </a:extLst>
          </a:blip>
          <a:srcRect l="16487" r="18982"/>
          <a:stretch/>
        </p:blipFill>
        <p:spPr bwMode="auto">
          <a:xfrm>
            <a:off x="233992" y="1080861"/>
            <a:ext cx="4895437" cy="4696278"/>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5316302" y="1296381"/>
            <a:ext cx="3420358" cy="4524315"/>
          </a:xfrm>
          <a:prstGeom prst="rect">
            <a:avLst/>
          </a:prstGeom>
        </p:spPr>
        <p:txBody>
          <a:bodyPr wrap="square">
            <a:spAutoFit/>
          </a:bodyPr>
          <a:lstStyle/>
          <a:p>
            <a:pPr marL="285750" indent="-285750" algn="just">
              <a:buSzPct val="66000"/>
              <a:buFont typeface="Wingdings" charset="2"/>
              <a:buChar char=""/>
            </a:pPr>
            <a:r>
              <a:rPr lang="en-US" b="1" dirty="0">
                <a:solidFill>
                  <a:srgbClr val="002060"/>
                </a:solidFill>
              </a:rPr>
              <a:t>Target 2</a:t>
            </a:r>
            <a:r>
              <a:rPr lang="en-US" b="1" dirty="0" smtClean="0">
                <a:solidFill>
                  <a:srgbClr val="002060"/>
                </a:solidFill>
              </a:rPr>
              <a:t>:</a:t>
            </a:r>
          </a:p>
          <a:p>
            <a:pPr marL="285750" indent="-285750" algn="just">
              <a:buSzPct val="66000"/>
              <a:buFont typeface="Wingdings" charset="2"/>
              <a:buChar char=""/>
            </a:pPr>
            <a:endParaRPr lang="en-US" b="1" dirty="0">
              <a:solidFill>
                <a:srgbClr val="002060"/>
              </a:solidFill>
            </a:endParaRPr>
          </a:p>
          <a:p>
            <a:pPr lvl="1" algn="just">
              <a:buSzPct val="66000"/>
            </a:pPr>
            <a:r>
              <a:rPr lang="en-US" dirty="0">
                <a:solidFill>
                  <a:srgbClr val="002060"/>
                </a:solidFill>
              </a:rPr>
              <a:t>“</a:t>
            </a:r>
            <a:r>
              <a:rPr lang="en-US" i="1" dirty="0">
                <a:solidFill>
                  <a:srgbClr val="002060"/>
                </a:solidFill>
              </a:rPr>
              <a:t>to improve knowledge of ecosystems and their services in the EU (Action 5) – the member states shall </a:t>
            </a:r>
            <a:r>
              <a:rPr lang="en-US" b="1" i="1" dirty="0">
                <a:solidFill>
                  <a:srgbClr val="002060"/>
                </a:solidFill>
              </a:rPr>
              <a:t>map and assess the state of ecosystems and their services </a:t>
            </a:r>
            <a:r>
              <a:rPr lang="en-US" i="1" dirty="0">
                <a:solidFill>
                  <a:srgbClr val="002060"/>
                </a:solidFill>
              </a:rPr>
              <a:t>in their national territory by 2014, assess the economic value of such services, and promote the integration of these values into accounting and reporting systems at EU and national level by 2020</a:t>
            </a:r>
            <a:r>
              <a:rPr lang="en-US" dirty="0">
                <a:solidFill>
                  <a:srgbClr val="002060"/>
                </a:solidFill>
              </a:rPr>
              <a:t>”</a:t>
            </a:r>
          </a:p>
        </p:txBody>
      </p:sp>
      <p:sp>
        <p:nvSpPr>
          <p:cNvPr id="9" name="Rectangle 8"/>
          <p:cNvSpPr/>
          <p:nvPr/>
        </p:nvSpPr>
        <p:spPr>
          <a:xfrm>
            <a:off x="321342" y="6102982"/>
            <a:ext cx="8485243" cy="369332"/>
          </a:xfrm>
          <a:prstGeom prst="rect">
            <a:avLst/>
          </a:prstGeom>
        </p:spPr>
        <p:txBody>
          <a:bodyPr wrap="square">
            <a:spAutoFit/>
          </a:bodyPr>
          <a:lstStyle/>
          <a:p>
            <a:r>
              <a:rPr lang="de-DE" dirty="0">
                <a:hlinkClick r:id="rId3"/>
              </a:rPr>
              <a:t>http://ec.europa.eu/environment/nature/biodiversity/comm2006/2020.htm</a:t>
            </a:r>
            <a:r>
              <a:rPr lang="de-DE" dirty="0"/>
              <a:t> </a:t>
            </a:r>
          </a:p>
        </p:txBody>
      </p:sp>
    </p:spTree>
    <p:extLst>
      <p:ext uri="{BB962C8B-B14F-4D97-AF65-F5344CB8AC3E}">
        <p14:creationId xmlns:p14="http://schemas.microsoft.com/office/powerpoint/2010/main" val="165746828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355021" y="134358"/>
            <a:ext cx="7381639" cy="400110"/>
          </a:xfrm>
          <a:prstGeom prst="rect">
            <a:avLst/>
          </a:prstGeom>
        </p:spPr>
        <p:txBody>
          <a:bodyPr wrap="square">
            <a:spAutoFit/>
          </a:bodyPr>
          <a:lstStyle/>
          <a:p>
            <a:r>
              <a:rPr lang="en-US" sz="2000" b="1" dirty="0" smtClean="0">
                <a:solidFill>
                  <a:schemeClr val="bg1"/>
                </a:solidFill>
              </a:rPr>
              <a:t>Objective and targets</a:t>
            </a:r>
            <a:endParaRPr lang="en-US" sz="2000" b="1" dirty="0">
              <a:solidFill>
                <a:schemeClr val="bg1"/>
              </a:solidFill>
            </a:endParaRPr>
          </a:p>
        </p:txBody>
      </p:sp>
      <p:sp>
        <p:nvSpPr>
          <p:cNvPr id="6" name="TextBox 5"/>
          <p:cNvSpPr txBox="1"/>
          <p:nvPr/>
        </p:nvSpPr>
        <p:spPr>
          <a:xfrm>
            <a:off x="339006" y="889537"/>
            <a:ext cx="7800258" cy="400110"/>
          </a:xfrm>
          <a:prstGeom prst="rect">
            <a:avLst/>
          </a:prstGeom>
          <a:noFill/>
        </p:spPr>
        <p:txBody>
          <a:bodyPr wrap="square" rtlCol="0">
            <a:spAutoFit/>
          </a:bodyPr>
          <a:lstStyle/>
          <a:p>
            <a:r>
              <a:rPr lang="en-US" sz="2000" b="1" dirty="0">
                <a:solidFill>
                  <a:srgbClr val="000051"/>
                </a:solidFill>
              </a:rPr>
              <a:t>EU Horizon 2020 topic addressed: </a:t>
            </a:r>
          </a:p>
        </p:txBody>
      </p:sp>
      <p:sp>
        <p:nvSpPr>
          <p:cNvPr id="7" name="TextBox 6"/>
          <p:cNvSpPr txBox="1"/>
          <p:nvPr/>
        </p:nvSpPr>
        <p:spPr>
          <a:xfrm>
            <a:off x="339006" y="1297904"/>
            <a:ext cx="8397654" cy="923330"/>
          </a:xfrm>
          <a:prstGeom prst="rect">
            <a:avLst/>
          </a:prstGeom>
          <a:noFill/>
        </p:spPr>
        <p:txBody>
          <a:bodyPr wrap="square" rtlCol="0">
            <a:spAutoFit/>
          </a:bodyPr>
          <a:lstStyle/>
          <a:p>
            <a:pPr marL="285750" indent="-285750">
              <a:buSzPct val="66000"/>
              <a:buFont typeface="Wingdings" charset="2"/>
              <a:buChar char=""/>
            </a:pPr>
            <a:r>
              <a:rPr lang="en-US" b="1" dirty="0" smtClean="0">
                <a:solidFill>
                  <a:srgbClr val="002060"/>
                </a:solidFill>
              </a:rPr>
              <a:t>Enhancing </a:t>
            </a:r>
            <a:r>
              <a:rPr lang="en-US" b="1" dirty="0">
                <a:solidFill>
                  <a:srgbClr val="002060"/>
                </a:solidFill>
              </a:rPr>
              <a:t>mapping ecosystems and their services</a:t>
            </a:r>
          </a:p>
          <a:p>
            <a:pPr marL="285750" indent="-285750">
              <a:buSzPct val="66000"/>
              <a:buFont typeface="Wingdings" charset="2"/>
              <a:buChar char=""/>
            </a:pPr>
            <a:r>
              <a:rPr lang="en-US" dirty="0" err="1">
                <a:solidFill>
                  <a:srgbClr val="002060"/>
                </a:solidFill>
              </a:rPr>
              <a:t>Subcall</a:t>
            </a:r>
            <a:r>
              <a:rPr lang="en-US" dirty="0">
                <a:solidFill>
                  <a:srgbClr val="002060"/>
                </a:solidFill>
              </a:rPr>
              <a:t> SC5-10a-2014 of H2020-SC5-2014 call on </a:t>
            </a:r>
            <a:r>
              <a:rPr lang="en-US" i="1" dirty="0">
                <a:solidFill>
                  <a:srgbClr val="002060"/>
                </a:solidFill>
              </a:rPr>
              <a:t>Growing a Low Carbon, Resource Efficient Economy with a Sustainable Supply of Raw </a:t>
            </a:r>
            <a:r>
              <a:rPr lang="en-US" i="1" dirty="0" smtClean="0">
                <a:solidFill>
                  <a:srgbClr val="002060"/>
                </a:solidFill>
              </a:rPr>
              <a:t>Materials</a:t>
            </a:r>
            <a:endParaRPr lang="en-US" i="1" dirty="0">
              <a:solidFill>
                <a:srgbClr val="002060"/>
              </a:solidFill>
            </a:endParaRPr>
          </a:p>
        </p:txBody>
      </p:sp>
      <p:sp>
        <p:nvSpPr>
          <p:cNvPr id="8" name="TextBox 5"/>
          <p:cNvSpPr txBox="1"/>
          <p:nvPr/>
        </p:nvSpPr>
        <p:spPr>
          <a:xfrm>
            <a:off x="339006" y="2516362"/>
            <a:ext cx="7800258" cy="400110"/>
          </a:xfrm>
          <a:prstGeom prst="rect">
            <a:avLst/>
          </a:prstGeom>
          <a:noFill/>
        </p:spPr>
        <p:txBody>
          <a:bodyPr wrap="square" rtlCol="0">
            <a:spAutoFit/>
          </a:bodyPr>
          <a:lstStyle/>
          <a:p>
            <a:r>
              <a:rPr lang="en-US" sz="2000" b="1" dirty="0">
                <a:solidFill>
                  <a:srgbClr val="000051"/>
                </a:solidFill>
              </a:rPr>
              <a:t>ESMERALDA targets:</a:t>
            </a:r>
          </a:p>
        </p:txBody>
      </p:sp>
      <p:sp>
        <p:nvSpPr>
          <p:cNvPr id="9" name="TextBox 6"/>
          <p:cNvSpPr txBox="1"/>
          <p:nvPr/>
        </p:nvSpPr>
        <p:spPr>
          <a:xfrm>
            <a:off x="339006" y="2924729"/>
            <a:ext cx="8397654" cy="3693319"/>
          </a:xfrm>
          <a:prstGeom prst="rect">
            <a:avLst/>
          </a:prstGeom>
          <a:noFill/>
        </p:spPr>
        <p:txBody>
          <a:bodyPr wrap="square" rtlCol="0">
            <a:spAutoFit/>
          </a:bodyPr>
          <a:lstStyle/>
          <a:p>
            <a:pPr marL="285750" indent="-285750">
              <a:buSzPct val="66000"/>
              <a:buFont typeface="Wingdings" charset="2"/>
              <a:buChar char=""/>
            </a:pPr>
            <a:r>
              <a:rPr lang="en-US" b="1" dirty="0" smtClean="0">
                <a:solidFill>
                  <a:srgbClr val="002060"/>
                </a:solidFill>
              </a:rPr>
              <a:t>Ecosystem Services</a:t>
            </a:r>
            <a:r>
              <a:rPr lang="en-US" dirty="0" smtClean="0">
                <a:solidFill>
                  <a:srgbClr val="002060"/>
                </a:solidFill>
              </a:rPr>
              <a:t> </a:t>
            </a:r>
            <a:r>
              <a:rPr lang="en-US" b="1" dirty="0" smtClean="0">
                <a:solidFill>
                  <a:srgbClr val="002060"/>
                </a:solidFill>
              </a:rPr>
              <a:t>(ES) </a:t>
            </a:r>
            <a:r>
              <a:rPr lang="en-US" b="1" dirty="0">
                <a:solidFill>
                  <a:srgbClr val="002060"/>
                </a:solidFill>
              </a:rPr>
              <a:t>mapping and assessment strategies </a:t>
            </a:r>
            <a:r>
              <a:rPr lang="en-US" dirty="0" smtClean="0">
                <a:solidFill>
                  <a:srgbClr val="002060"/>
                </a:solidFill>
              </a:rPr>
              <a:t>for EU member </a:t>
            </a:r>
            <a:r>
              <a:rPr lang="en-US" dirty="0">
                <a:solidFill>
                  <a:srgbClr val="002060"/>
                </a:solidFill>
              </a:rPr>
              <a:t>states</a:t>
            </a:r>
          </a:p>
          <a:p>
            <a:pPr marL="285750" indent="-285750">
              <a:buSzPct val="66000"/>
              <a:buFont typeface="Wingdings" charset="2"/>
              <a:buChar char=""/>
            </a:pPr>
            <a:r>
              <a:rPr lang="en-US" dirty="0">
                <a:solidFill>
                  <a:srgbClr val="002060"/>
                </a:solidFill>
              </a:rPr>
              <a:t>Deliver a ‘</a:t>
            </a:r>
            <a:r>
              <a:rPr lang="en-US" b="1" dirty="0">
                <a:solidFill>
                  <a:srgbClr val="002060"/>
                </a:solidFill>
              </a:rPr>
              <a:t>flexible methodology</a:t>
            </a:r>
            <a:r>
              <a:rPr lang="en-US" dirty="0">
                <a:solidFill>
                  <a:srgbClr val="002060"/>
                </a:solidFill>
              </a:rPr>
              <a:t>’ for pan-European, national and regional ES mapping and assessment </a:t>
            </a:r>
          </a:p>
          <a:p>
            <a:pPr marL="285750" indent="-285750">
              <a:buSzPct val="66000"/>
              <a:buFont typeface="Wingdings" charset="2"/>
              <a:buChar char=""/>
            </a:pPr>
            <a:r>
              <a:rPr lang="en-US" dirty="0">
                <a:solidFill>
                  <a:srgbClr val="002060"/>
                </a:solidFill>
              </a:rPr>
              <a:t>Support the timely delivery by </a:t>
            </a:r>
            <a:r>
              <a:rPr lang="en-US" dirty="0" smtClean="0">
                <a:solidFill>
                  <a:srgbClr val="002060"/>
                </a:solidFill>
              </a:rPr>
              <a:t>EU </a:t>
            </a:r>
            <a:r>
              <a:rPr lang="en-US" dirty="0">
                <a:solidFill>
                  <a:srgbClr val="002060"/>
                </a:solidFill>
              </a:rPr>
              <a:t>member states of </a:t>
            </a:r>
            <a:r>
              <a:rPr lang="en-US" b="1" dirty="0">
                <a:solidFill>
                  <a:srgbClr val="002060"/>
                </a:solidFill>
              </a:rPr>
              <a:t>Action 5</a:t>
            </a:r>
            <a:r>
              <a:rPr lang="en-US" dirty="0">
                <a:solidFill>
                  <a:srgbClr val="002060"/>
                </a:solidFill>
              </a:rPr>
              <a:t> </a:t>
            </a:r>
            <a:r>
              <a:rPr lang="en-US" dirty="0" smtClean="0">
                <a:solidFill>
                  <a:srgbClr val="002060"/>
                </a:solidFill>
              </a:rPr>
              <a:t>of the EU Biodiversity Strategy 2020 by </a:t>
            </a:r>
            <a:r>
              <a:rPr lang="en-US" dirty="0">
                <a:solidFill>
                  <a:srgbClr val="002060"/>
                </a:solidFill>
              </a:rPr>
              <a:t>supporting EU MS stakeholders (i.e. national  Action </a:t>
            </a:r>
            <a:r>
              <a:rPr lang="en-US" dirty="0" smtClean="0">
                <a:solidFill>
                  <a:srgbClr val="002060"/>
                </a:solidFill>
              </a:rPr>
              <a:t>5 authorities)</a:t>
            </a:r>
          </a:p>
          <a:p>
            <a:pPr marL="285750" indent="-285750">
              <a:buSzPct val="66000"/>
              <a:buFont typeface="Wingdings" charset="2"/>
              <a:buChar char=""/>
            </a:pPr>
            <a:r>
              <a:rPr lang="en-US" dirty="0">
                <a:solidFill>
                  <a:srgbClr val="002060"/>
                </a:solidFill>
              </a:rPr>
              <a:t>Promote </a:t>
            </a:r>
            <a:r>
              <a:rPr lang="en-US" b="1" dirty="0">
                <a:solidFill>
                  <a:srgbClr val="002060"/>
                </a:solidFill>
              </a:rPr>
              <a:t>local ES assessments </a:t>
            </a:r>
            <a:r>
              <a:rPr lang="en-US" dirty="0">
                <a:solidFill>
                  <a:srgbClr val="002060"/>
                </a:solidFill>
              </a:rPr>
              <a:t>required for spatial planning, agriculture, climate, water and nature policy</a:t>
            </a:r>
          </a:p>
          <a:p>
            <a:pPr marL="285750" indent="-285750">
              <a:buSzPct val="66000"/>
              <a:buFont typeface="Wingdings" charset="2"/>
              <a:buChar char=""/>
            </a:pPr>
            <a:r>
              <a:rPr lang="en-US" dirty="0">
                <a:solidFill>
                  <a:srgbClr val="002060"/>
                </a:solidFill>
              </a:rPr>
              <a:t>Transmit experience through </a:t>
            </a:r>
            <a:r>
              <a:rPr lang="en-US" b="1" dirty="0">
                <a:solidFill>
                  <a:srgbClr val="002060"/>
                </a:solidFill>
              </a:rPr>
              <a:t>active dialogues </a:t>
            </a:r>
            <a:r>
              <a:rPr lang="en-US" dirty="0">
                <a:solidFill>
                  <a:srgbClr val="002060"/>
                </a:solidFill>
              </a:rPr>
              <a:t>and </a:t>
            </a:r>
            <a:r>
              <a:rPr lang="en-US" b="1" dirty="0">
                <a:solidFill>
                  <a:srgbClr val="002060"/>
                </a:solidFill>
              </a:rPr>
              <a:t>co-creation of knowledge</a:t>
            </a:r>
          </a:p>
          <a:p>
            <a:pPr marL="285750" indent="-285750">
              <a:buSzPct val="66000"/>
              <a:buFont typeface="Wingdings" charset="2"/>
              <a:buChar char=""/>
            </a:pPr>
            <a:r>
              <a:rPr lang="en-US" b="1" dirty="0" err="1">
                <a:solidFill>
                  <a:srgbClr val="002060"/>
                </a:solidFill>
              </a:rPr>
              <a:t>Mobilise</a:t>
            </a:r>
            <a:r>
              <a:rPr lang="en-US" b="1" dirty="0">
                <a:solidFill>
                  <a:srgbClr val="002060"/>
                </a:solidFill>
              </a:rPr>
              <a:t> all relevant actors</a:t>
            </a:r>
            <a:r>
              <a:rPr lang="en-US" dirty="0">
                <a:solidFill>
                  <a:srgbClr val="002060"/>
                </a:solidFill>
              </a:rPr>
              <a:t>, increase participation of citizens in science and decision </a:t>
            </a:r>
            <a:r>
              <a:rPr lang="en-US" dirty="0" smtClean="0">
                <a:solidFill>
                  <a:srgbClr val="002060"/>
                </a:solidFill>
              </a:rPr>
              <a:t>making</a:t>
            </a:r>
          </a:p>
          <a:p>
            <a:pPr marL="285750" indent="-285750">
              <a:buSzPct val="66000"/>
              <a:buFont typeface="Wingdings" charset="2"/>
              <a:buChar char=""/>
            </a:pPr>
            <a:r>
              <a:rPr lang="en-US" dirty="0">
                <a:solidFill>
                  <a:srgbClr val="002060"/>
                </a:solidFill>
              </a:rPr>
              <a:t>Develop a </a:t>
            </a:r>
            <a:r>
              <a:rPr lang="en-US" b="1" dirty="0">
                <a:solidFill>
                  <a:srgbClr val="002060"/>
                </a:solidFill>
              </a:rPr>
              <a:t>Strategic Research Agenda </a:t>
            </a:r>
            <a:r>
              <a:rPr lang="en-US" dirty="0">
                <a:solidFill>
                  <a:srgbClr val="002060"/>
                </a:solidFill>
              </a:rPr>
              <a:t>(SRA) for ES mapping and assessment throughout and beyond Horizon 2020</a:t>
            </a:r>
          </a:p>
          <a:p>
            <a:pPr marL="285750" indent="-285750">
              <a:buSzPct val="66000"/>
              <a:buFont typeface="Wingdings" charset="2"/>
              <a:buChar char=""/>
            </a:pPr>
            <a:endParaRPr lang="en-US" dirty="0">
              <a:solidFill>
                <a:srgbClr val="5B5B5B"/>
              </a:solidFill>
            </a:endParaRPr>
          </a:p>
        </p:txBody>
      </p:sp>
    </p:spTree>
    <p:extLst>
      <p:ext uri="{BB962C8B-B14F-4D97-AF65-F5344CB8AC3E}">
        <p14:creationId xmlns:p14="http://schemas.microsoft.com/office/powerpoint/2010/main" val="4103222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355021" y="134358"/>
            <a:ext cx="7381639" cy="400110"/>
          </a:xfrm>
          <a:prstGeom prst="rect">
            <a:avLst/>
          </a:prstGeom>
        </p:spPr>
        <p:txBody>
          <a:bodyPr wrap="square">
            <a:spAutoFit/>
          </a:bodyPr>
          <a:lstStyle/>
          <a:p>
            <a:r>
              <a:rPr lang="en-US" sz="2000" b="1" dirty="0">
                <a:solidFill>
                  <a:schemeClr val="bg1"/>
                </a:solidFill>
              </a:rPr>
              <a:t>Relation to other projects and ongoing </a:t>
            </a:r>
            <a:r>
              <a:rPr lang="en-US" sz="2000" b="1" dirty="0" smtClean="0">
                <a:solidFill>
                  <a:schemeClr val="bg1"/>
                </a:solidFill>
              </a:rPr>
              <a:t>activities </a:t>
            </a:r>
            <a:endParaRPr lang="en-US" sz="2000" b="1" dirty="0">
              <a:solidFill>
                <a:schemeClr val="bg1"/>
              </a:solidFill>
            </a:endParaRPr>
          </a:p>
        </p:txBody>
      </p:sp>
      <p:pic>
        <p:nvPicPr>
          <p:cNvPr id="3" name="Picture 2"/>
          <p:cNvPicPr>
            <a:picLocks noChangeAspect="1"/>
          </p:cNvPicPr>
          <p:nvPr/>
        </p:nvPicPr>
        <p:blipFill rotWithShape="1">
          <a:blip r:embed="rId2">
            <a:lum bright="70000" contrast="-70000"/>
            <a:extLst>
              <a:ext uri="{28A0092B-C50C-407E-A947-70E740481C1C}">
                <a14:useLocalDpi xmlns:a14="http://schemas.microsoft.com/office/drawing/2010/main" val="0"/>
              </a:ext>
            </a:extLst>
          </a:blip>
          <a:srcRect t="6256" b="8576"/>
          <a:stretch/>
        </p:blipFill>
        <p:spPr>
          <a:xfrm>
            <a:off x="691140" y="701458"/>
            <a:ext cx="7425726" cy="5660053"/>
          </a:xfrm>
          <a:prstGeom prst="rect">
            <a:avLst/>
          </a:prstGeom>
          <a:effectLst>
            <a:softEdge rad="317500"/>
          </a:effectLst>
        </p:spPr>
      </p:pic>
      <p:sp>
        <p:nvSpPr>
          <p:cNvPr id="5" name="TextBox 6"/>
          <p:cNvSpPr txBox="1"/>
          <p:nvPr/>
        </p:nvSpPr>
        <p:spPr>
          <a:xfrm>
            <a:off x="227677" y="1067754"/>
            <a:ext cx="8668011" cy="5293757"/>
          </a:xfrm>
          <a:prstGeom prst="rect">
            <a:avLst/>
          </a:prstGeom>
          <a:noFill/>
        </p:spPr>
        <p:txBody>
          <a:bodyPr wrap="square" rtlCol="0">
            <a:spAutoFit/>
          </a:bodyPr>
          <a:lstStyle/>
          <a:p>
            <a:pPr marL="285750" indent="-285750">
              <a:spcBef>
                <a:spcPts val="600"/>
              </a:spcBef>
              <a:buSzPct val="66000"/>
              <a:buFont typeface="Wingdings" charset="2"/>
              <a:buChar char=""/>
            </a:pPr>
            <a:r>
              <a:rPr lang="en-US" dirty="0">
                <a:solidFill>
                  <a:srgbClr val="002060"/>
                </a:solidFill>
              </a:rPr>
              <a:t>ESMERALDA is an additional project (</a:t>
            </a:r>
            <a:r>
              <a:rPr lang="en-US" b="1" dirty="0">
                <a:solidFill>
                  <a:srgbClr val="002060"/>
                </a:solidFill>
              </a:rPr>
              <a:t>Support &amp; coordination action </a:t>
            </a:r>
            <a:r>
              <a:rPr lang="en-US" dirty="0">
                <a:solidFill>
                  <a:srgbClr val="002060"/>
                </a:solidFill>
              </a:rPr>
              <a:t>funded by EC DG Research &amp; Innovation) to support EU member states in Action 5 </a:t>
            </a:r>
            <a:r>
              <a:rPr lang="en-US" dirty="0" smtClean="0">
                <a:solidFill>
                  <a:srgbClr val="002060"/>
                </a:solidFill>
              </a:rPr>
              <a:t>tasks</a:t>
            </a:r>
          </a:p>
          <a:p>
            <a:pPr marL="285750" indent="-285750">
              <a:spcBef>
                <a:spcPts val="600"/>
              </a:spcBef>
              <a:buSzPct val="66000"/>
              <a:buFont typeface="Wingdings" charset="2"/>
              <a:buChar char=""/>
            </a:pPr>
            <a:r>
              <a:rPr lang="en-US" dirty="0">
                <a:solidFill>
                  <a:srgbClr val="002060"/>
                </a:solidFill>
              </a:rPr>
              <a:t>Builds on/</a:t>
            </a:r>
            <a:r>
              <a:rPr lang="en-US" b="1" dirty="0">
                <a:solidFill>
                  <a:srgbClr val="002060"/>
                </a:solidFill>
              </a:rPr>
              <a:t>co-operates</a:t>
            </a:r>
            <a:r>
              <a:rPr lang="en-US" dirty="0">
                <a:solidFill>
                  <a:srgbClr val="002060"/>
                </a:solidFill>
              </a:rPr>
              <a:t> with e.g. MAES, </a:t>
            </a:r>
            <a:r>
              <a:rPr lang="en-US" dirty="0" err="1">
                <a:solidFill>
                  <a:srgbClr val="002060"/>
                </a:solidFill>
              </a:rPr>
              <a:t>OpenNESS</a:t>
            </a:r>
            <a:r>
              <a:rPr lang="en-US" dirty="0">
                <a:solidFill>
                  <a:srgbClr val="002060"/>
                </a:solidFill>
              </a:rPr>
              <a:t>, OPERAs, </a:t>
            </a:r>
            <a:r>
              <a:rPr lang="en-US" dirty="0" smtClean="0">
                <a:solidFill>
                  <a:srgbClr val="002060"/>
                </a:solidFill>
              </a:rPr>
              <a:t>MESEU </a:t>
            </a:r>
          </a:p>
          <a:p>
            <a:pPr marL="285750" indent="-285750">
              <a:spcBef>
                <a:spcPts val="600"/>
              </a:spcBef>
              <a:buSzPct val="66000"/>
              <a:buFont typeface="Wingdings" charset="2"/>
              <a:buChar char=""/>
            </a:pPr>
            <a:r>
              <a:rPr lang="en-US" b="1" dirty="0" smtClean="0">
                <a:solidFill>
                  <a:srgbClr val="002060"/>
                </a:solidFill>
              </a:rPr>
              <a:t>National</a:t>
            </a:r>
            <a:r>
              <a:rPr lang="en-US" dirty="0" smtClean="0">
                <a:solidFill>
                  <a:srgbClr val="002060"/>
                </a:solidFill>
              </a:rPr>
              <a:t> </a:t>
            </a:r>
            <a:r>
              <a:rPr lang="en-US" dirty="0">
                <a:solidFill>
                  <a:srgbClr val="002060"/>
                </a:solidFill>
              </a:rPr>
              <a:t>and </a:t>
            </a:r>
            <a:r>
              <a:rPr lang="en-US" b="1" dirty="0">
                <a:solidFill>
                  <a:srgbClr val="002060"/>
                </a:solidFill>
              </a:rPr>
              <a:t>regional studies </a:t>
            </a:r>
            <a:r>
              <a:rPr lang="en-US" dirty="0">
                <a:solidFill>
                  <a:srgbClr val="002060"/>
                </a:solidFill>
              </a:rPr>
              <a:t>(UK NEA, TEEB-DE, MAES-DE</a:t>
            </a:r>
            <a:r>
              <a:rPr lang="en-US" dirty="0" smtClean="0">
                <a:solidFill>
                  <a:srgbClr val="002060"/>
                </a:solidFill>
              </a:rPr>
              <a:t>)</a:t>
            </a:r>
            <a:endParaRPr lang="en-US" dirty="0">
              <a:solidFill>
                <a:srgbClr val="002060"/>
              </a:solidFill>
            </a:endParaRPr>
          </a:p>
          <a:p>
            <a:pPr marL="285750" indent="-285750">
              <a:spcBef>
                <a:spcPts val="600"/>
              </a:spcBef>
              <a:buSzPct val="66000"/>
              <a:buFont typeface="Wingdings" charset="2"/>
              <a:buChar char=""/>
            </a:pPr>
            <a:r>
              <a:rPr lang="en-US" b="1" dirty="0">
                <a:solidFill>
                  <a:srgbClr val="002060"/>
                </a:solidFill>
              </a:rPr>
              <a:t>Coordination</a:t>
            </a:r>
            <a:r>
              <a:rPr lang="en-US" dirty="0">
                <a:solidFill>
                  <a:srgbClr val="002060"/>
                </a:solidFill>
              </a:rPr>
              <a:t> and streamlining existing European ES </a:t>
            </a:r>
            <a:r>
              <a:rPr lang="en-US" dirty="0" smtClean="0">
                <a:solidFill>
                  <a:srgbClr val="002060"/>
                </a:solidFill>
              </a:rPr>
              <a:t>research</a:t>
            </a:r>
            <a:endParaRPr lang="en-US" dirty="0">
              <a:solidFill>
                <a:srgbClr val="002060"/>
              </a:solidFill>
            </a:endParaRPr>
          </a:p>
          <a:p>
            <a:pPr marL="285750" indent="-285750">
              <a:spcBef>
                <a:spcPts val="600"/>
              </a:spcBef>
              <a:buSzPct val="66000"/>
              <a:buFont typeface="Wingdings" charset="2"/>
              <a:buChar char=""/>
            </a:pPr>
            <a:r>
              <a:rPr lang="en-US" dirty="0">
                <a:solidFill>
                  <a:srgbClr val="002060"/>
                </a:solidFill>
              </a:rPr>
              <a:t>Exchange of </a:t>
            </a:r>
            <a:r>
              <a:rPr lang="en-US" b="1" dirty="0">
                <a:solidFill>
                  <a:srgbClr val="002060"/>
                </a:solidFill>
              </a:rPr>
              <a:t>information, data </a:t>
            </a:r>
            <a:r>
              <a:rPr lang="en-US" dirty="0">
                <a:solidFill>
                  <a:srgbClr val="002060"/>
                </a:solidFill>
              </a:rPr>
              <a:t>and</a:t>
            </a:r>
            <a:r>
              <a:rPr lang="en-US" b="1" dirty="0">
                <a:solidFill>
                  <a:srgbClr val="002060"/>
                </a:solidFill>
              </a:rPr>
              <a:t> </a:t>
            </a:r>
            <a:r>
              <a:rPr lang="en-US" b="1" dirty="0" smtClean="0">
                <a:solidFill>
                  <a:srgbClr val="002060"/>
                </a:solidFill>
              </a:rPr>
              <a:t>methods</a:t>
            </a:r>
            <a:endParaRPr lang="en-US" b="1" dirty="0">
              <a:solidFill>
                <a:srgbClr val="002060"/>
              </a:solidFill>
            </a:endParaRPr>
          </a:p>
          <a:p>
            <a:pPr marL="285750" indent="-285750">
              <a:spcBef>
                <a:spcPts val="600"/>
              </a:spcBef>
              <a:buSzPct val="66000"/>
              <a:buFont typeface="Wingdings" charset="2"/>
              <a:buChar char=""/>
            </a:pPr>
            <a:r>
              <a:rPr lang="en-US" dirty="0">
                <a:solidFill>
                  <a:srgbClr val="002060"/>
                </a:solidFill>
              </a:rPr>
              <a:t>Strengthen existing </a:t>
            </a:r>
            <a:r>
              <a:rPr lang="en-US" b="1" dirty="0">
                <a:solidFill>
                  <a:srgbClr val="002060"/>
                </a:solidFill>
              </a:rPr>
              <a:t>networks</a:t>
            </a:r>
            <a:r>
              <a:rPr lang="en-US" dirty="0">
                <a:solidFill>
                  <a:srgbClr val="002060"/>
                </a:solidFill>
              </a:rPr>
              <a:t> and create new European </a:t>
            </a:r>
            <a:r>
              <a:rPr lang="en-US" b="1" dirty="0">
                <a:solidFill>
                  <a:srgbClr val="002060"/>
                </a:solidFill>
              </a:rPr>
              <a:t>collaborations</a:t>
            </a:r>
            <a:r>
              <a:rPr lang="en-US" dirty="0">
                <a:solidFill>
                  <a:srgbClr val="002060"/>
                </a:solidFill>
              </a:rPr>
              <a:t> between ES scientists, practitioners and policy makers </a:t>
            </a:r>
          </a:p>
          <a:p>
            <a:pPr marL="285750" indent="-285750">
              <a:spcBef>
                <a:spcPts val="600"/>
              </a:spcBef>
              <a:buSzPct val="66000"/>
              <a:buFont typeface="Wingdings" charset="2"/>
              <a:buChar char=""/>
            </a:pPr>
            <a:r>
              <a:rPr lang="en-US" dirty="0">
                <a:solidFill>
                  <a:srgbClr val="002060"/>
                </a:solidFill>
              </a:rPr>
              <a:t>Improve the </a:t>
            </a:r>
            <a:r>
              <a:rPr lang="en-US" b="1" dirty="0">
                <a:solidFill>
                  <a:srgbClr val="002060"/>
                </a:solidFill>
              </a:rPr>
              <a:t>science-policy-society </a:t>
            </a:r>
            <a:r>
              <a:rPr lang="en-US" b="1" dirty="0" smtClean="0">
                <a:solidFill>
                  <a:srgbClr val="002060"/>
                </a:solidFill>
              </a:rPr>
              <a:t>interface</a:t>
            </a:r>
          </a:p>
          <a:p>
            <a:pPr marL="285750" indent="-285750">
              <a:spcBef>
                <a:spcPts val="600"/>
              </a:spcBef>
              <a:buSzPct val="66000"/>
              <a:buFont typeface="Wingdings" charset="2"/>
              <a:buChar char=""/>
            </a:pPr>
            <a:r>
              <a:rPr lang="en-US" dirty="0">
                <a:solidFill>
                  <a:srgbClr val="002060"/>
                </a:solidFill>
              </a:rPr>
              <a:t>Link European and national research and funding activities with </a:t>
            </a:r>
            <a:r>
              <a:rPr lang="en-US" b="1" dirty="0">
                <a:solidFill>
                  <a:srgbClr val="002060"/>
                </a:solidFill>
              </a:rPr>
              <a:t>international activities </a:t>
            </a:r>
            <a:r>
              <a:rPr lang="en-US" dirty="0">
                <a:solidFill>
                  <a:srgbClr val="002060"/>
                </a:solidFill>
              </a:rPr>
              <a:t>(such as ESP) - create synergies</a:t>
            </a:r>
          </a:p>
          <a:p>
            <a:pPr marL="285750" indent="-285750">
              <a:spcBef>
                <a:spcPts val="600"/>
              </a:spcBef>
              <a:buSzPct val="66000"/>
              <a:buFont typeface="Wingdings" charset="2"/>
              <a:buChar char=""/>
            </a:pPr>
            <a:r>
              <a:rPr lang="en-US" dirty="0">
                <a:solidFill>
                  <a:srgbClr val="002060"/>
                </a:solidFill>
              </a:rPr>
              <a:t>ES mapping and assessment methods </a:t>
            </a:r>
            <a:r>
              <a:rPr lang="en-US" b="1" dirty="0">
                <a:solidFill>
                  <a:srgbClr val="002060"/>
                </a:solidFill>
              </a:rPr>
              <a:t>for all EU member states </a:t>
            </a:r>
            <a:r>
              <a:rPr lang="en-US" dirty="0">
                <a:solidFill>
                  <a:srgbClr val="002060"/>
                </a:solidFill>
              </a:rPr>
              <a:t>(incl. the outermost regions and marine areas)</a:t>
            </a:r>
          </a:p>
          <a:p>
            <a:pPr marL="285750" indent="-285750">
              <a:spcBef>
                <a:spcPts val="600"/>
              </a:spcBef>
              <a:buSzPct val="66000"/>
              <a:buFont typeface="Wingdings" charset="2"/>
              <a:buChar char=""/>
            </a:pPr>
            <a:r>
              <a:rPr lang="en-US" b="1" dirty="0">
                <a:solidFill>
                  <a:srgbClr val="002060"/>
                </a:solidFill>
              </a:rPr>
              <a:t>Enhance methods</a:t>
            </a:r>
            <a:r>
              <a:rPr lang="en-US" dirty="0">
                <a:solidFill>
                  <a:srgbClr val="002060"/>
                </a:solidFill>
              </a:rPr>
              <a:t>, integrating biophysical, social and economic techniques </a:t>
            </a:r>
          </a:p>
          <a:p>
            <a:pPr marL="285750" indent="-285750">
              <a:spcBef>
                <a:spcPts val="600"/>
              </a:spcBef>
              <a:buSzPct val="66000"/>
              <a:buFont typeface="Wingdings" charset="2"/>
              <a:buChar char=""/>
            </a:pPr>
            <a:r>
              <a:rPr lang="en-US" dirty="0">
                <a:solidFill>
                  <a:srgbClr val="002060"/>
                </a:solidFill>
              </a:rPr>
              <a:t>Enable long-term </a:t>
            </a:r>
            <a:r>
              <a:rPr lang="en-US" b="1" dirty="0">
                <a:solidFill>
                  <a:srgbClr val="002060"/>
                </a:solidFill>
              </a:rPr>
              <a:t>ES-based management </a:t>
            </a:r>
            <a:r>
              <a:rPr lang="en-US" dirty="0">
                <a:solidFill>
                  <a:srgbClr val="002060"/>
                </a:solidFill>
              </a:rPr>
              <a:t>strategies throughout and beyond Horizon </a:t>
            </a:r>
            <a:r>
              <a:rPr lang="en-US" dirty="0" smtClean="0">
                <a:solidFill>
                  <a:srgbClr val="002060"/>
                </a:solidFill>
              </a:rPr>
              <a:t>2020</a:t>
            </a:r>
          </a:p>
        </p:txBody>
      </p:sp>
    </p:spTree>
    <p:extLst>
      <p:ext uri="{BB962C8B-B14F-4D97-AF65-F5344CB8AC3E}">
        <p14:creationId xmlns:p14="http://schemas.microsoft.com/office/powerpoint/2010/main" val="355167262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2"/>
          <p:cNvPicPr>
            <a:picLocks noChangeAspect="1"/>
          </p:cNvPicPr>
          <p:nvPr/>
        </p:nvPicPr>
        <p:blipFill rotWithShape="1">
          <a:blip r:embed="rId2" cstate="email">
            <a:clrChange>
              <a:clrFrom>
                <a:srgbClr val="FFFFFF"/>
              </a:clrFrom>
              <a:clrTo>
                <a:srgbClr val="FFFFFF">
                  <a:alpha val="0"/>
                </a:srgbClr>
              </a:clrTo>
            </a:clrChange>
            <a:extLst>
              <a:ext uri="{28A0092B-C50C-407E-A947-70E740481C1C}">
                <a14:useLocalDpi xmlns:a14="http://schemas.microsoft.com/office/drawing/2010/main" val="0"/>
              </a:ext>
            </a:extLst>
          </a:blip>
          <a:srcRect l="1012" t="1153" b="4517"/>
          <a:stretch/>
        </p:blipFill>
        <p:spPr>
          <a:xfrm>
            <a:off x="0" y="895256"/>
            <a:ext cx="6127955" cy="5223315"/>
          </a:xfrm>
          <a:prstGeom prst="rect">
            <a:avLst/>
          </a:prstGeom>
        </p:spPr>
      </p:pic>
      <p:sp>
        <p:nvSpPr>
          <p:cNvPr id="4" name="Rechteck 1"/>
          <p:cNvSpPr/>
          <p:nvPr/>
        </p:nvSpPr>
        <p:spPr>
          <a:xfrm>
            <a:off x="5479696" y="895256"/>
            <a:ext cx="3576622" cy="5078313"/>
          </a:xfrm>
          <a:prstGeom prst="rect">
            <a:avLst/>
          </a:prstGeom>
        </p:spPr>
        <p:txBody>
          <a:bodyPr wrap="square">
            <a:spAutoFit/>
          </a:bodyPr>
          <a:lstStyle/>
          <a:p>
            <a:pPr marL="342900" indent="-342900">
              <a:buBlip>
                <a:blip r:embed="rId3"/>
              </a:buBlip>
            </a:pPr>
            <a:r>
              <a:rPr lang="en-GB" sz="2000" dirty="0" smtClean="0">
                <a:solidFill>
                  <a:srgbClr val="002060"/>
                </a:solidFill>
              </a:rPr>
              <a:t>25 project partners</a:t>
            </a:r>
          </a:p>
          <a:p>
            <a:pPr marL="342900" indent="-342900">
              <a:buBlip>
                <a:blip r:embed="rId3"/>
              </a:buBlip>
            </a:pPr>
            <a:r>
              <a:rPr lang="en-GB" sz="2000" dirty="0" smtClean="0">
                <a:solidFill>
                  <a:srgbClr val="002060"/>
                </a:solidFill>
              </a:rPr>
              <a:t>20 European countries</a:t>
            </a:r>
          </a:p>
          <a:p>
            <a:pPr marL="342900" indent="-342900">
              <a:buBlip>
                <a:blip r:embed="rId3"/>
              </a:buBlip>
            </a:pPr>
            <a:r>
              <a:rPr lang="en-GB" sz="2000" dirty="0" smtClean="0">
                <a:solidFill>
                  <a:srgbClr val="002060"/>
                </a:solidFill>
              </a:rPr>
              <a:t>2 linked Baltic countries</a:t>
            </a:r>
          </a:p>
          <a:p>
            <a:pPr marL="342900" indent="-342900">
              <a:buBlip>
                <a:blip r:embed="rId3"/>
              </a:buBlip>
            </a:pPr>
            <a:r>
              <a:rPr lang="en-GB" sz="2000" dirty="0" smtClean="0">
                <a:solidFill>
                  <a:srgbClr val="002060"/>
                </a:solidFill>
              </a:rPr>
              <a:t>2 linked western Balkan  countries</a:t>
            </a:r>
          </a:p>
          <a:p>
            <a:pPr marL="342900" indent="-342900">
              <a:buBlip>
                <a:blip r:embed="rId3"/>
              </a:buBlip>
            </a:pPr>
            <a:r>
              <a:rPr lang="en-US" sz="2000" dirty="0" smtClean="0">
                <a:solidFill>
                  <a:srgbClr val="002060"/>
                </a:solidFill>
              </a:rPr>
              <a:t>  + further member states addressed already</a:t>
            </a:r>
          </a:p>
          <a:p>
            <a:pPr marL="342900" indent="-342900">
              <a:buBlip>
                <a:blip r:embed="rId3"/>
              </a:buBlip>
            </a:pPr>
            <a:endParaRPr lang="en-US" sz="2000" dirty="0" smtClean="0">
              <a:solidFill>
                <a:srgbClr val="002060"/>
              </a:solidFill>
            </a:endParaRPr>
          </a:p>
          <a:p>
            <a:pPr marL="342900" indent="-342900">
              <a:buBlip>
                <a:blip r:embed="rId3"/>
              </a:buBlip>
            </a:pPr>
            <a:endParaRPr lang="en-US" sz="2000" dirty="0">
              <a:solidFill>
                <a:srgbClr val="002060"/>
              </a:solidFill>
            </a:endParaRPr>
          </a:p>
          <a:p>
            <a:pPr marL="342900" indent="-342900">
              <a:buBlip>
                <a:blip r:embed="rId3"/>
              </a:buBlip>
            </a:pPr>
            <a:r>
              <a:rPr lang="en-US" sz="2000" dirty="0" smtClean="0">
                <a:solidFill>
                  <a:srgbClr val="002060"/>
                </a:solidFill>
              </a:rPr>
              <a:t>44 % university partners</a:t>
            </a:r>
          </a:p>
          <a:p>
            <a:pPr marL="342900" indent="-342900">
              <a:buBlip>
                <a:blip r:embed="rId3"/>
              </a:buBlip>
            </a:pPr>
            <a:r>
              <a:rPr lang="en-US" sz="2000" dirty="0" smtClean="0">
                <a:solidFill>
                  <a:srgbClr val="002060"/>
                </a:solidFill>
              </a:rPr>
              <a:t>28 % state or other superior </a:t>
            </a:r>
            <a:r>
              <a:rPr lang="en-US" sz="2000" dirty="0" err="1" smtClean="0">
                <a:solidFill>
                  <a:srgbClr val="002060"/>
                </a:solidFill>
              </a:rPr>
              <a:t>organisations</a:t>
            </a:r>
            <a:r>
              <a:rPr lang="en-US" sz="2000" dirty="0" smtClean="0">
                <a:solidFill>
                  <a:srgbClr val="002060"/>
                </a:solidFill>
              </a:rPr>
              <a:t> </a:t>
            </a:r>
          </a:p>
          <a:p>
            <a:pPr marL="342900" indent="-342900">
              <a:buBlip>
                <a:blip r:embed="rId3"/>
              </a:buBlip>
            </a:pPr>
            <a:r>
              <a:rPr lang="en-US" sz="2000" dirty="0" smtClean="0">
                <a:solidFill>
                  <a:srgbClr val="002060"/>
                </a:solidFill>
              </a:rPr>
              <a:t>16 % from other academia</a:t>
            </a:r>
          </a:p>
          <a:p>
            <a:pPr marL="342900" indent="-342900">
              <a:buBlip>
                <a:blip r:embed="rId3"/>
              </a:buBlip>
            </a:pPr>
            <a:r>
              <a:rPr lang="en-US" sz="2000" dirty="0" smtClean="0">
                <a:solidFill>
                  <a:srgbClr val="002060"/>
                </a:solidFill>
              </a:rPr>
              <a:t>12 % SMEs</a:t>
            </a:r>
            <a:endParaRPr lang="en-GB" sz="2000" dirty="0" smtClean="0">
              <a:solidFill>
                <a:srgbClr val="002060"/>
              </a:solidFill>
            </a:endParaRPr>
          </a:p>
          <a:p>
            <a:endParaRPr lang="en-GB" sz="2400" b="1" dirty="0" smtClean="0">
              <a:solidFill>
                <a:schemeClr val="accent5">
                  <a:lumMod val="50000"/>
                </a:schemeClr>
              </a:solidFill>
            </a:endParaRPr>
          </a:p>
          <a:p>
            <a:pPr marL="342900" indent="-342900">
              <a:buFont typeface="Arial" panose="020B0604020202020204" pitchFamily="34" charset="0"/>
              <a:buChar char="•"/>
            </a:pPr>
            <a:endParaRPr lang="en-GB" sz="2000" dirty="0" smtClean="0">
              <a:solidFill>
                <a:schemeClr val="accent5">
                  <a:lumMod val="50000"/>
                </a:schemeClr>
              </a:solidFill>
            </a:endParaRPr>
          </a:p>
        </p:txBody>
      </p:sp>
      <p:sp>
        <p:nvSpPr>
          <p:cNvPr id="6" name="Rectangle 5"/>
          <p:cNvSpPr/>
          <p:nvPr/>
        </p:nvSpPr>
        <p:spPr>
          <a:xfrm>
            <a:off x="1355021" y="134358"/>
            <a:ext cx="7381639" cy="400110"/>
          </a:xfrm>
          <a:prstGeom prst="rect">
            <a:avLst/>
          </a:prstGeom>
        </p:spPr>
        <p:txBody>
          <a:bodyPr wrap="square">
            <a:spAutoFit/>
          </a:bodyPr>
          <a:lstStyle/>
          <a:p>
            <a:r>
              <a:rPr lang="en-GB" sz="2000" b="1" dirty="0">
                <a:solidFill>
                  <a:schemeClr val="bg1"/>
                </a:solidFill>
              </a:rPr>
              <a:t>ESMERALDA </a:t>
            </a:r>
            <a:r>
              <a:rPr lang="en-GB" sz="2000" b="1" dirty="0" smtClean="0">
                <a:solidFill>
                  <a:schemeClr val="bg1"/>
                </a:solidFill>
              </a:rPr>
              <a:t>consortium</a:t>
            </a:r>
            <a:endParaRPr lang="en-GB" sz="2000" b="1" dirty="0">
              <a:solidFill>
                <a:srgbClr val="002060"/>
              </a:solidFill>
            </a:endParaRPr>
          </a:p>
        </p:txBody>
      </p:sp>
    </p:spTree>
    <p:extLst>
      <p:ext uri="{BB962C8B-B14F-4D97-AF65-F5344CB8AC3E}">
        <p14:creationId xmlns:p14="http://schemas.microsoft.com/office/powerpoint/2010/main" val="63321057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355021" y="134358"/>
            <a:ext cx="7381639" cy="400110"/>
          </a:xfrm>
          <a:prstGeom prst="rect">
            <a:avLst/>
          </a:prstGeom>
        </p:spPr>
        <p:txBody>
          <a:bodyPr wrap="square">
            <a:spAutoFit/>
          </a:bodyPr>
          <a:lstStyle/>
          <a:p>
            <a:r>
              <a:rPr lang="en-GB" sz="2000" b="1" dirty="0">
                <a:solidFill>
                  <a:schemeClr val="bg1"/>
                </a:solidFill>
              </a:rPr>
              <a:t>ESMERALDA </a:t>
            </a:r>
            <a:r>
              <a:rPr lang="en-GB" sz="2000" b="1" dirty="0" smtClean="0">
                <a:solidFill>
                  <a:schemeClr val="bg1"/>
                </a:solidFill>
              </a:rPr>
              <a:t>consortium</a:t>
            </a:r>
            <a:endParaRPr lang="en-GB" sz="2000" b="1" dirty="0">
              <a:solidFill>
                <a:srgbClr val="002060"/>
              </a:solidFill>
            </a:endParaRPr>
          </a:p>
        </p:txBody>
      </p:sp>
      <p:graphicFrame>
        <p:nvGraphicFramePr>
          <p:cNvPr id="7" name="Tabelle 2"/>
          <p:cNvGraphicFramePr>
            <a:graphicFrameLocks noGrp="1"/>
          </p:cNvGraphicFramePr>
          <p:nvPr>
            <p:extLst>
              <p:ext uri="{D42A27DB-BD31-4B8C-83A1-F6EECF244321}">
                <p14:modId xmlns:p14="http://schemas.microsoft.com/office/powerpoint/2010/main" val="584305841"/>
              </p:ext>
            </p:extLst>
          </p:nvPr>
        </p:nvGraphicFramePr>
        <p:xfrm>
          <a:off x="1" y="710184"/>
          <a:ext cx="9169052" cy="6147816"/>
        </p:xfrm>
        <a:graphic>
          <a:graphicData uri="http://schemas.openxmlformats.org/drawingml/2006/table">
            <a:tbl>
              <a:tblPr>
                <a:tableStyleId>{69CF1AB2-1976-4502-BF36-3FF5EA218861}</a:tableStyleId>
              </a:tblPr>
              <a:tblGrid>
                <a:gridCol w="370832"/>
                <a:gridCol w="4372743"/>
                <a:gridCol w="2296051"/>
                <a:gridCol w="1027135"/>
                <a:gridCol w="1102291"/>
              </a:tblGrid>
              <a:tr h="181937">
                <a:tc>
                  <a:txBody>
                    <a:bodyPr/>
                    <a:lstStyle/>
                    <a:p>
                      <a:pPr algn="ctr">
                        <a:lnSpc>
                          <a:spcPct val="115000"/>
                        </a:lnSpc>
                        <a:spcBef>
                          <a:spcPts val="600"/>
                        </a:spcBef>
                        <a:spcAft>
                          <a:spcPts val="600"/>
                        </a:spcAft>
                      </a:pPr>
                      <a:r>
                        <a:rPr lang="en-GB" sz="1600" b="1" dirty="0" smtClean="0">
                          <a:solidFill>
                            <a:srgbClr val="002060"/>
                          </a:solidFill>
                          <a:effectLst/>
                        </a:rPr>
                        <a:t>No</a:t>
                      </a:r>
                      <a:endParaRPr lang="de-DE" sz="16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solidFill>
                      <a:schemeClr val="accent1">
                        <a:lumMod val="20000"/>
                        <a:lumOff val="80000"/>
                      </a:schemeClr>
                    </a:solidFill>
                  </a:tcPr>
                </a:tc>
                <a:tc>
                  <a:txBody>
                    <a:bodyPr/>
                    <a:lstStyle/>
                    <a:p>
                      <a:pPr algn="just">
                        <a:lnSpc>
                          <a:spcPct val="115000"/>
                        </a:lnSpc>
                        <a:spcBef>
                          <a:spcPts val="600"/>
                        </a:spcBef>
                        <a:spcAft>
                          <a:spcPts val="600"/>
                        </a:spcAft>
                      </a:pPr>
                      <a:r>
                        <a:rPr lang="en-GB" sz="1600" b="1" dirty="0">
                          <a:solidFill>
                            <a:srgbClr val="002060"/>
                          </a:solidFill>
                          <a:effectLst/>
                        </a:rPr>
                        <a:t>Participant organisation name</a:t>
                      </a:r>
                      <a:endParaRPr lang="de-DE" sz="16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solidFill>
                      <a:schemeClr val="accent1">
                        <a:lumMod val="20000"/>
                        <a:lumOff val="80000"/>
                      </a:schemeClr>
                    </a:solidFill>
                  </a:tcPr>
                </a:tc>
                <a:tc>
                  <a:txBody>
                    <a:bodyPr/>
                    <a:lstStyle/>
                    <a:p>
                      <a:pPr algn="just">
                        <a:lnSpc>
                          <a:spcPct val="115000"/>
                        </a:lnSpc>
                        <a:spcBef>
                          <a:spcPts val="600"/>
                        </a:spcBef>
                        <a:spcAft>
                          <a:spcPts val="600"/>
                        </a:spcAft>
                      </a:pPr>
                      <a:r>
                        <a:rPr lang="de-DE" sz="1600" b="1" dirty="0" smtClean="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Lead </a:t>
                      </a:r>
                      <a:r>
                        <a:rPr lang="de-DE" sz="1600" b="1" dirty="0" err="1" smtClean="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contact</a:t>
                      </a:r>
                      <a:endParaRPr lang="de-DE" sz="16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solidFill>
                      <a:schemeClr val="accent1">
                        <a:lumMod val="20000"/>
                        <a:lumOff val="80000"/>
                      </a:schemeClr>
                    </a:solidFill>
                  </a:tcPr>
                </a:tc>
                <a:tc>
                  <a:txBody>
                    <a:bodyPr/>
                    <a:lstStyle/>
                    <a:p>
                      <a:pPr>
                        <a:lnSpc>
                          <a:spcPct val="115000"/>
                        </a:lnSpc>
                        <a:spcBef>
                          <a:spcPts val="600"/>
                        </a:spcBef>
                        <a:spcAft>
                          <a:spcPts val="600"/>
                        </a:spcAft>
                      </a:pPr>
                      <a:r>
                        <a:rPr lang="en-GB" sz="1600" b="1" dirty="0">
                          <a:solidFill>
                            <a:srgbClr val="002060"/>
                          </a:solidFill>
                          <a:effectLst/>
                        </a:rPr>
                        <a:t>Code</a:t>
                      </a:r>
                      <a:endParaRPr lang="de-DE" sz="16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solidFill>
                      <a:schemeClr val="accent1">
                        <a:lumMod val="20000"/>
                        <a:lumOff val="80000"/>
                      </a:schemeClr>
                    </a:solidFill>
                  </a:tcPr>
                </a:tc>
                <a:tc>
                  <a:txBody>
                    <a:bodyPr/>
                    <a:lstStyle/>
                    <a:p>
                      <a:pPr algn="ctr">
                        <a:lnSpc>
                          <a:spcPct val="115000"/>
                        </a:lnSpc>
                        <a:spcBef>
                          <a:spcPts val="600"/>
                        </a:spcBef>
                        <a:spcAft>
                          <a:spcPts val="600"/>
                        </a:spcAft>
                      </a:pPr>
                      <a:r>
                        <a:rPr lang="en-GB" sz="1600" b="1" dirty="0">
                          <a:solidFill>
                            <a:srgbClr val="002060"/>
                          </a:solidFill>
                          <a:effectLst/>
                        </a:rPr>
                        <a:t>Country</a:t>
                      </a:r>
                      <a:endParaRPr lang="de-DE" sz="16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solidFill>
                      <a:schemeClr val="accent1">
                        <a:lumMod val="20000"/>
                        <a:lumOff val="80000"/>
                      </a:schemeClr>
                    </a:solidFill>
                  </a:tcPr>
                </a:tc>
              </a:tr>
              <a:tr h="166776">
                <a:tc>
                  <a:txBody>
                    <a:bodyPr/>
                    <a:lstStyle/>
                    <a:p>
                      <a:pPr algn="ctr">
                        <a:lnSpc>
                          <a:spcPct val="110000"/>
                        </a:lnSpc>
                        <a:spcAft>
                          <a:spcPts val="0"/>
                        </a:spcAft>
                      </a:pPr>
                      <a:r>
                        <a:rPr lang="en-GB" sz="1400">
                          <a:effectLst/>
                        </a:rPr>
                        <a:t>1</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c>
                  <a:txBody>
                    <a:bodyPr/>
                    <a:lstStyle/>
                    <a:p>
                      <a:pPr algn="just">
                        <a:lnSpc>
                          <a:spcPct val="110000"/>
                        </a:lnSpc>
                        <a:spcAft>
                          <a:spcPts val="0"/>
                        </a:spcAft>
                      </a:pPr>
                      <a:r>
                        <a:rPr lang="en-GB" sz="1400">
                          <a:effectLst/>
                        </a:rPr>
                        <a:t>Christian Albrechts University Kiel</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c>
                  <a:txBody>
                    <a:bodyPr/>
                    <a:lstStyle/>
                    <a:p>
                      <a:pPr algn="just">
                        <a:lnSpc>
                          <a:spcPct val="110000"/>
                        </a:lnSpc>
                        <a:spcAft>
                          <a:spcPts val="0"/>
                        </a:spcAft>
                      </a:pPr>
                      <a:r>
                        <a:rPr lang="de-DE" sz="1400" dirty="0" smtClean="0">
                          <a:effectLst/>
                          <a:latin typeface="Calibri" panose="020F0502020204030204" pitchFamily="34" charset="0"/>
                          <a:ea typeface="Calibri" panose="020F0502020204030204" pitchFamily="34" charset="0"/>
                          <a:cs typeface="Times New Roman" panose="02020603050405020304" pitchFamily="18" charset="0"/>
                        </a:rPr>
                        <a:t>Benjamin Burkhard</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c>
                  <a:txBody>
                    <a:bodyPr/>
                    <a:lstStyle/>
                    <a:p>
                      <a:pPr>
                        <a:lnSpc>
                          <a:spcPct val="110000"/>
                        </a:lnSpc>
                        <a:spcAft>
                          <a:spcPts val="0"/>
                        </a:spcAft>
                      </a:pPr>
                      <a:r>
                        <a:rPr lang="en-GB" sz="1400">
                          <a:effectLst/>
                        </a:rPr>
                        <a:t>CAU</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c>
                  <a:txBody>
                    <a:bodyPr/>
                    <a:lstStyle/>
                    <a:p>
                      <a:pPr algn="ctr">
                        <a:lnSpc>
                          <a:spcPct val="110000"/>
                        </a:lnSpc>
                        <a:spcAft>
                          <a:spcPts val="0"/>
                        </a:spcAft>
                      </a:pPr>
                      <a:r>
                        <a:rPr lang="en-GB" sz="1400">
                          <a:effectLst/>
                        </a:rPr>
                        <a:t>DE</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r>
              <a:tr h="166776">
                <a:tc>
                  <a:txBody>
                    <a:bodyPr/>
                    <a:lstStyle/>
                    <a:p>
                      <a:pPr marL="756285" indent="-756285" algn="ctr">
                        <a:lnSpc>
                          <a:spcPct val="110000"/>
                        </a:lnSpc>
                        <a:spcAft>
                          <a:spcPts val="0"/>
                        </a:spcAft>
                      </a:pPr>
                      <a:r>
                        <a:rPr lang="en-GB" sz="1400" dirty="0">
                          <a:effectLst/>
                        </a:rPr>
                        <a:t>2</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c>
                  <a:txBody>
                    <a:bodyPr/>
                    <a:lstStyle/>
                    <a:p>
                      <a:pPr marL="756285" indent="-756285" algn="just">
                        <a:lnSpc>
                          <a:spcPct val="110000"/>
                        </a:lnSpc>
                        <a:spcAft>
                          <a:spcPts val="0"/>
                        </a:spcAft>
                      </a:pPr>
                      <a:r>
                        <a:rPr lang="en-GB" sz="1400" dirty="0">
                          <a:effectLst/>
                        </a:rPr>
                        <a:t>Finnish Environment Institute</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c>
                  <a:txBody>
                    <a:bodyPr/>
                    <a:lstStyle/>
                    <a:p>
                      <a:pPr marL="756285" indent="-756285" algn="just">
                        <a:lnSpc>
                          <a:spcPct val="110000"/>
                        </a:lnSpc>
                        <a:spcAft>
                          <a:spcPts val="0"/>
                        </a:spcAft>
                      </a:pPr>
                      <a:r>
                        <a:rPr lang="de-DE" sz="1400" dirty="0" smtClean="0">
                          <a:effectLst/>
                          <a:latin typeface="Calibri" panose="020F0502020204030204" pitchFamily="34" charset="0"/>
                          <a:ea typeface="Calibri" panose="020F0502020204030204" pitchFamily="34" charset="0"/>
                          <a:cs typeface="Times New Roman" panose="02020603050405020304" pitchFamily="18" charset="0"/>
                        </a:rPr>
                        <a:t>Leena </a:t>
                      </a:r>
                      <a:r>
                        <a:rPr lang="de-DE" sz="1400" dirty="0" err="1" smtClean="0">
                          <a:effectLst/>
                          <a:latin typeface="Calibri" panose="020F0502020204030204" pitchFamily="34" charset="0"/>
                          <a:ea typeface="Calibri" panose="020F0502020204030204" pitchFamily="34" charset="0"/>
                          <a:cs typeface="Times New Roman" panose="02020603050405020304" pitchFamily="18" charset="0"/>
                        </a:rPr>
                        <a:t>Kopperoinen</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c>
                  <a:txBody>
                    <a:bodyPr/>
                    <a:lstStyle/>
                    <a:p>
                      <a:pPr>
                        <a:lnSpc>
                          <a:spcPct val="110000"/>
                        </a:lnSpc>
                        <a:spcAft>
                          <a:spcPts val="0"/>
                        </a:spcAft>
                      </a:pPr>
                      <a:r>
                        <a:rPr lang="en-GB" sz="1400">
                          <a:effectLst/>
                        </a:rPr>
                        <a:t>SYKE</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c>
                  <a:txBody>
                    <a:bodyPr/>
                    <a:lstStyle/>
                    <a:p>
                      <a:pPr algn="ctr">
                        <a:lnSpc>
                          <a:spcPct val="110000"/>
                        </a:lnSpc>
                        <a:spcAft>
                          <a:spcPts val="0"/>
                        </a:spcAft>
                      </a:pPr>
                      <a:r>
                        <a:rPr lang="en-GB" sz="1400">
                          <a:effectLst/>
                        </a:rPr>
                        <a:t>FI</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r>
              <a:tr h="166776">
                <a:tc>
                  <a:txBody>
                    <a:bodyPr/>
                    <a:lstStyle/>
                    <a:p>
                      <a:pPr marL="756285" indent="-756285" algn="ctr">
                        <a:lnSpc>
                          <a:spcPct val="110000"/>
                        </a:lnSpc>
                        <a:spcAft>
                          <a:spcPts val="0"/>
                        </a:spcAft>
                      </a:pPr>
                      <a:r>
                        <a:rPr lang="en-GB" sz="1400">
                          <a:effectLst/>
                        </a:rPr>
                        <a:t>3</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c>
                  <a:txBody>
                    <a:bodyPr/>
                    <a:lstStyle/>
                    <a:p>
                      <a:pPr marL="756285" indent="-756285" algn="just">
                        <a:lnSpc>
                          <a:spcPct val="110000"/>
                        </a:lnSpc>
                        <a:spcAft>
                          <a:spcPts val="0"/>
                        </a:spcAft>
                      </a:pPr>
                      <a:r>
                        <a:rPr lang="en-GB" sz="1400">
                          <a:effectLst/>
                        </a:rPr>
                        <a:t>University of Madrid</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c>
                  <a:txBody>
                    <a:bodyPr/>
                    <a:lstStyle/>
                    <a:p>
                      <a:pPr marL="756285" indent="-756285" algn="just">
                        <a:lnSpc>
                          <a:spcPct val="110000"/>
                        </a:lnSpc>
                        <a:spcAft>
                          <a:spcPts val="0"/>
                        </a:spcAft>
                      </a:pPr>
                      <a:r>
                        <a:rPr lang="de-DE" sz="1400" dirty="0" smtClean="0">
                          <a:effectLst/>
                          <a:latin typeface="Calibri" panose="020F0502020204030204" pitchFamily="34" charset="0"/>
                          <a:ea typeface="Calibri" panose="020F0502020204030204" pitchFamily="34" charset="0"/>
                          <a:cs typeface="Times New Roman" panose="02020603050405020304" pitchFamily="18" charset="0"/>
                        </a:rPr>
                        <a:t>Fernando Santos</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c>
                  <a:txBody>
                    <a:bodyPr/>
                    <a:lstStyle/>
                    <a:p>
                      <a:pPr>
                        <a:lnSpc>
                          <a:spcPct val="110000"/>
                        </a:lnSpc>
                        <a:spcAft>
                          <a:spcPts val="0"/>
                        </a:spcAft>
                      </a:pPr>
                      <a:r>
                        <a:rPr lang="en-GB" sz="1400">
                          <a:effectLst/>
                        </a:rPr>
                        <a:t>UAM</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c>
                  <a:txBody>
                    <a:bodyPr/>
                    <a:lstStyle/>
                    <a:p>
                      <a:pPr algn="ctr">
                        <a:lnSpc>
                          <a:spcPct val="110000"/>
                        </a:lnSpc>
                        <a:spcAft>
                          <a:spcPts val="0"/>
                        </a:spcAft>
                      </a:pPr>
                      <a:r>
                        <a:rPr lang="en-GB" sz="1400">
                          <a:effectLst/>
                        </a:rPr>
                        <a:t>ES</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r>
              <a:tr h="166776">
                <a:tc>
                  <a:txBody>
                    <a:bodyPr/>
                    <a:lstStyle/>
                    <a:p>
                      <a:pPr marL="756285" indent="-756285" algn="ctr">
                        <a:lnSpc>
                          <a:spcPct val="110000"/>
                        </a:lnSpc>
                        <a:spcAft>
                          <a:spcPts val="0"/>
                        </a:spcAft>
                      </a:pPr>
                      <a:r>
                        <a:rPr lang="en-GB" sz="1400">
                          <a:effectLst/>
                        </a:rPr>
                        <a:t>4</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c>
                  <a:txBody>
                    <a:bodyPr/>
                    <a:lstStyle/>
                    <a:p>
                      <a:pPr marL="756285" indent="-756285" algn="just">
                        <a:lnSpc>
                          <a:spcPct val="110000"/>
                        </a:lnSpc>
                        <a:spcAft>
                          <a:spcPts val="0"/>
                        </a:spcAft>
                      </a:pPr>
                      <a:r>
                        <a:rPr lang="en-GB" sz="1400" dirty="0">
                          <a:effectLst/>
                        </a:rPr>
                        <a:t>University of Nottingham</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c>
                  <a:txBody>
                    <a:bodyPr/>
                    <a:lstStyle/>
                    <a:p>
                      <a:pPr marL="756285" indent="-756285" algn="just">
                        <a:lnSpc>
                          <a:spcPct val="110000"/>
                        </a:lnSpc>
                        <a:spcAft>
                          <a:spcPts val="0"/>
                        </a:spcAft>
                      </a:pPr>
                      <a:r>
                        <a:rPr lang="de-DE" sz="1400" dirty="0" smtClean="0">
                          <a:effectLst/>
                          <a:latin typeface="Calibri" panose="020F0502020204030204" pitchFamily="34" charset="0"/>
                          <a:ea typeface="Calibri" panose="020F0502020204030204" pitchFamily="34" charset="0"/>
                          <a:cs typeface="Times New Roman" panose="02020603050405020304" pitchFamily="18" charset="0"/>
                        </a:rPr>
                        <a:t>Marion Potschin</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c>
                  <a:txBody>
                    <a:bodyPr/>
                    <a:lstStyle/>
                    <a:p>
                      <a:pPr>
                        <a:lnSpc>
                          <a:spcPct val="110000"/>
                        </a:lnSpc>
                        <a:spcAft>
                          <a:spcPts val="0"/>
                        </a:spcAft>
                      </a:pPr>
                      <a:r>
                        <a:rPr lang="en-GB" sz="1400">
                          <a:effectLst/>
                        </a:rPr>
                        <a:t>UNOTT</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c>
                  <a:txBody>
                    <a:bodyPr/>
                    <a:lstStyle/>
                    <a:p>
                      <a:pPr algn="ctr">
                        <a:lnSpc>
                          <a:spcPct val="110000"/>
                        </a:lnSpc>
                        <a:spcAft>
                          <a:spcPts val="0"/>
                        </a:spcAft>
                      </a:pPr>
                      <a:r>
                        <a:rPr lang="en-GB" sz="1400">
                          <a:effectLst/>
                        </a:rPr>
                        <a:t>UK</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r>
              <a:tr h="166776">
                <a:tc>
                  <a:txBody>
                    <a:bodyPr/>
                    <a:lstStyle/>
                    <a:p>
                      <a:pPr marL="756285" indent="-756285" algn="ctr">
                        <a:lnSpc>
                          <a:spcPct val="110000"/>
                        </a:lnSpc>
                        <a:spcAft>
                          <a:spcPts val="0"/>
                        </a:spcAft>
                      </a:pPr>
                      <a:r>
                        <a:rPr lang="en-GB" sz="1400">
                          <a:effectLst/>
                        </a:rPr>
                        <a:t>5</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c>
                  <a:txBody>
                    <a:bodyPr/>
                    <a:lstStyle/>
                    <a:p>
                      <a:pPr marL="756285" indent="-756285" algn="just">
                        <a:lnSpc>
                          <a:spcPct val="110000"/>
                        </a:lnSpc>
                        <a:spcAft>
                          <a:spcPts val="0"/>
                        </a:spcAft>
                      </a:pPr>
                      <a:r>
                        <a:rPr lang="en-GB" sz="1400">
                          <a:effectLst/>
                        </a:rPr>
                        <a:t>University of Trento</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c>
                  <a:txBody>
                    <a:bodyPr/>
                    <a:lstStyle/>
                    <a:p>
                      <a:pPr marL="756285" indent="-756285" algn="just">
                        <a:lnSpc>
                          <a:spcPct val="110000"/>
                        </a:lnSpc>
                        <a:spcAft>
                          <a:spcPts val="0"/>
                        </a:spcAft>
                      </a:pPr>
                      <a:r>
                        <a:rPr lang="de-DE" sz="1400" dirty="0" smtClean="0">
                          <a:effectLst/>
                          <a:latin typeface="Calibri" panose="020F0502020204030204" pitchFamily="34" charset="0"/>
                          <a:ea typeface="Calibri" panose="020F0502020204030204" pitchFamily="34" charset="0"/>
                          <a:cs typeface="Times New Roman" panose="02020603050405020304" pitchFamily="18" charset="0"/>
                        </a:rPr>
                        <a:t>Davide </a:t>
                      </a:r>
                      <a:r>
                        <a:rPr lang="de-DE" sz="1400" dirty="0" err="1" smtClean="0">
                          <a:effectLst/>
                          <a:latin typeface="Calibri" panose="020F0502020204030204" pitchFamily="34" charset="0"/>
                          <a:ea typeface="Calibri" panose="020F0502020204030204" pitchFamily="34" charset="0"/>
                          <a:cs typeface="Times New Roman" panose="02020603050405020304" pitchFamily="18" charset="0"/>
                        </a:rPr>
                        <a:t>Geneletti</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c>
                  <a:txBody>
                    <a:bodyPr/>
                    <a:lstStyle/>
                    <a:p>
                      <a:pPr>
                        <a:lnSpc>
                          <a:spcPct val="110000"/>
                        </a:lnSpc>
                        <a:spcAft>
                          <a:spcPts val="0"/>
                        </a:spcAft>
                      </a:pPr>
                      <a:r>
                        <a:rPr lang="en-GB" sz="1400">
                          <a:effectLst/>
                        </a:rPr>
                        <a:t>UNITN</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c>
                  <a:txBody>
                    <a:bodyPr/>
                    <a:lstStyle/>
                    <a:p>
                      <a:pPr algn="ctr">
                        <a:lnSpc>
                          <a:spcPct val="110000"/>
                        </a:lnSpc>
                        <a:spcAft>
                          <a:spcPts val="0"/>
                        </a:spcAft>
                      </a:pPr>
                      <a:r>
                        <a:rPr lang="en-GB" sz="1400">
                          <a:effectLst/>
                        </a:rPr>
                        <a:t>IT</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r>
              <a:tr h="166776">
                <a:tc>
                  <a:txBody>
                    <a:bodyPr/>
                    <a:lstStyle/>
                    <a:p>
                      <a:pPr marL="756285" indent="-756285" algn="ctr">
                        <a:lnSpc>
                          <a:spcPct val="110000"/>
                        </a:lnSpc>
                        <a:spcAft>
                          <a:spcPts val="0"/>
                        </a:spcAft>
                      </a:pPr>
                      <a:r>
                        <a:rPr lang="en-GB" sz="1400">
                          <a:effectLst/>
                        </a:rPr>
                        <a:t>6</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c>
                  <a:txBody>
                    <a:bodyPr/>
                    <a:lstStyle/>
                    <a:p>
                      <a:pPr marL="756285" indent="-756285" algn="just">
                        <a:lnSpc>
                          <a:spcPct val="110000"/>
                        </a:lnSpc>
                        <a:spcAft>
                          <a:spcPts val="0"/>
                        </a:spcAft>
                      </a:pPr>
                      <a:r>
                        <a:rPr lang="en-GB" sz="1400">
                          <a:effectLst/>
                        </a:rPr>
                        <a:t>Pensoft</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c>
                  <a:txBody>
                    <a:bodyPr/>
                    <a:lstStyle/>
                    <a:p>
                      <a:pPr marL="756285" indent="-756285" algn="just">
                        <a:lnSpc>
                          <a:spcPct val="110000"/>
                        </a:lnSpc>
                        <a:spcAft>
                          <a:spcPts val="0"/>
                        </a:spcAft>
                      </a:pPr>
                      <a:r>
                        <a:rPr lang="de-DE" sz="1400" dirty="0" err="1" smtClean="0">
                          <a:effectLst/>
                          <a:latin typeface="Calibri" panose="020F0502020204030204" pitchFamily="34" charset="0"/>
                          <a:ea typeface="Calibri" panose="020F0502020204030204" pitchFamily="34" charset="0"/>
                          <a:cs typeface="Times New Roman" panose="02020603050405020304" pitchFamily="18" charset="0"/>
                        </a:rPr>
                        <a:t>Lyubomir</a:t>
                      </a:r>
                      <a:r>
                        <a:rPr lang="de-DE" sz="1400" dirty="0" smtClean="0">
                          <a:effectLst/>
                          <a:latin typeface="Calibri" panose="020F0502020204030204" pitchFamily="34" charset="0"/>
                          <a:ea typeface="Calibri" panose="020F0502020204030204" pitchFamily="34" charset="0"/>
                          <a:cs typeface="Times New Roman" panose="02020603050405020304" pitchFamily="18" charset="0"/>
                        </a:rPr>
                        <a:t> </a:t>
                      </a:r>
                      <a:r>
                        <a:rPr lang="de-DE" sz="1400" dirty="0" err="1" smtClean="0">
                          <a:effectLst/>
                          <a:latin typeface="Calibri" panose="020F0502020204030204" pitchFamily="34" charset="0"/>
                          <a:ea typeface="Calibri" panose="020F0502020204030204" pitchFamily="34" charset="0"/>
                          <a:cs typeface="Times New Roman" panose="02020603050405020304" pitchFamily="18" charset="0"/>
                        </a:rPr>
                        <a:t>Penev</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c>
                  <a:txBody>
                    <a:bodyPr/>
                    <a:lstStyle/>
                    <a:p>
                      <a:pPr>
                        <a:lnSpc>
                          <a:spcPct val="110000"/>
                        </a:lnSpc>
                        <a:spcAft>
                          <a:spcPts val="0"/>
                        </a:spcAft>
                      </a:pPr>
                      <a:r>
                        <a:rPr lang="en-GB" sz="1400">
                          <a:effectLst/>
                        </a:rPr>
                        <a:t>PENSOFT</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c>
                  <a:txBody>
                    <a:bodyPr/>
                    <a:lstStyle/>
                    <a:p>
                      <a:pPr algn="ctr">
                        <a:lnSpc>
                          <a:spcPct val="110000"/>
                        </a:lnSpc>
                        <a:spcAft>
                          <a:spcPts val="0"/>
                        </a:spcAft>
                      </a:pPr>
                      <a:r>
                        <a:rPr lang="en-GB" sz="1400">
                          <a:effectLst/>
                        </a:rPr>
                        <a:t>BG</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r>
              <a:tr h="166776">
                <a:tc>
                  <a:txBody>
                    <a:bodyPr/>
                    <a:lstStyle/>
                    <a:p>
                      <a:pPr marL="756285" indent="-756285" algn="ctr">
                        <a:lnSpc>
                          <a:spcPct val="110000"/>
                        </a:lnSpc>
                        <a:spcAft>
                          <a:spcPts val="0"/>
                        </a:spcAft>
                      </a:pPr>
                      <a:r>
                        <a:rPr lang="en-GB" sz="1400">
                          <a:effectLst/>
                        </a:rPr>
                        <a:t>7</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c>
                  <a:txBody>
                    <a:bodyPr/>
                    <a:lstStyle/>
                    <a:p>
                      <a:pPr marL="756285" indent="-756285" algn="just">
                        <a:lnSpc>
                          <a:spcPct val="110000"/>
                        </a:lnSpc>
                        <a:spcAft>
                          <a:spcPts val="0"/>
                        </a:spcAft>
                      </a:pPr>
                      <a:r>
                        <a:rPr lang="en-GB" sz="1400">
                          <a:effectLst/>
                        </a:rPr>
                        <a:t>Free University of Amsterdam</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c>
                  <a:txBody>
                    <a:bodyPr/>
                    <a:lstStyle/>
                    <a:p>
                      <a:pPr marL="756285" indent="-756285" algn="just">
                        <a:lnSpc>
                          <a:spcPct val="110000"/>
                        </a:lnSpc>
                        <a:spcAft>
                          <a:spcPts val="0"/>
                        </a:spcAft>
                      </a:pPr>
                      <a:r>
                        <a:rPr lang="de-DE" sz="1400" dirty="0" smtClean="0">
                          <a:effectLst/>
                          <a:latin typeface="Calibri" panose="020F0502020204030204" pitchFamily="34" charset="0"/>
                          <a:ea typeface="Calibri" panose="020F0502020204030204" pitchFamily="34" charset="0"/>
                          <a:cs typeface="Times New Roman" panose="02020603050405020304" pitchFamily="18" charset="0"/>
                        </a:rPr>
                        <a:t>Roy </a:t>
                      </a:r>
                      <a:r>
                        <a:rPr lang="de-DE" sz="1400" dirty="0" err="1" smtClean="0">
                          <a:effectLst/>
                          <a:latin typeface="Calibri" panose="020F0502020204030204" pitchFamily="34" charset="0"/>
                          <a:ea typeface="Calibri" panose="020F0502020204030204" pitchFamily="34" charset="0"/>
                          <a:cs typeface="Times New Roman" panose="02020603050405020304" pitchFamily="18" charset="0"/>
                        </a:rPr>
                        <a:t>Brouwer</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c>
                  <a:txBody>
                    <a:bodyPr/>
                    <a:lstStyle/>
                    <a:p>
                      <a:pPr>
                        <a:lnSpc>
                          <a:spcPct val="110000"/>
                        </a:lnSpc>
                        <a:spcAft>
                          <a:spcPts val="0"/>
                        </a:spcAft>
                      </a:pPr>
                      <a:r>
                        <a:rPr lang="en-GB" sz="1400">
                          <a:effectLst/>
                        </a:rPr>
                        <a:t>VU</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c>
                  <a:txBody>
                    <a:bodyPr/>
                    <a:lstStyle/>
                    <a:p>
                      <a:pPr algn="ctr">
                        <a:lnSpc>
                          <a:spcPct val="110000"/>
                        </a:lnSpc>
                        <a:spcAft>
                          <a:spcPts val="0"/>
                        </a:spcAft>
                      </a:pPr>
                      <a:r>
                        <a:rPr lang="en-GB" sz="1400">
                          <a:effectLst/>
                        </a:rPr>
                        <a:t>NL</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r>
              <a:tr h="166776">
                <a:tc>
                  <a:txBody>
                    <a:bodyPr/>
                    <a:lstStyle/>
                    <a:p>
                      <a:pPr marL="756285" indent="-756285" algn="ctr">
                        <a:lnSpc>
                          <a:spcPct val="110000"/>
                        </a:lnSpc>
                        <a:spcAft>
                          <a:spcPts val="0"/>
                        </a:spcAft>
                      </a:pPr>
                      <a:r>
                        <a:rPr lang="en-GB" sz="1400">
                          <a:effectLst/>
                        </a:rPr>
                        <a:t>8</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c>
                  <a:txBody>
                    <a:bodyPr/>
                    <a:lstStyle/>
                    <a:p>
                      <a:pPr marL="756285" indent="-756285" algn="just">
                        <a:lnSpc>
                          <a:spcPct val="110000"/>
                        </a:lnSpc>
                        <a:spcAft>
                          <a:spcPts val="0"/>
                        </a:spcAft>
                      </a:pPr>
                      <a:r>
                        <a:rPr lang="en-GB" sz="1400">
                          <a:effectLst/>
                        </a:rPr>
                        <a:t>Flemish Institute for Technological Research</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c>
                  <a:txBody>
                    <a:bodyPr/>
                    <a:lstStyle/>
                    <a:p>
                      <a:pPr marL="756285" indent="-756285" algn="just">
                        <a:lnSpc>
                          <a:spcPct val="110000"/>
                        </a:lnSpc>
                        <a:spcAft>
                          <a:spcPts val="0"/>
                        </a:spcAft>
                      </a:pPr>
                      <a:r>
                        <a:rPr lang="de-DE" sz="1400" dirty="0" smtClean="0">
                          <a:effectLst/>
                          <a:latin typeface="Calibri" panose="020F0502020204030204" pitchFamily="34" charset="0"/>
                          <a:ea typeface="Calibri" panose="020F0502020204030204" pitchFamily="34" charset="0"/>
                          <a:cs typeface="Times New Roman" panose="02020603050405020304" pitchFamily="18" charset="0"/>
                        </a:rPr>
                        <a:t>Steven </a:t>
                      </a:r>
                      <a:r>
                        <a:rPr lang="de-DE" sz="1400" dirty="0" err="1" smtClean="0">
                          <a:effectLst/>
                          <a:latin typeface="Calibri" panose="020F0502020204030204" pitchFamily="34" charset="0"/>
                          <a:ea typeface="Calibri" panose="020F0502020204030204" pitchFamily="34" charset="0"/>
                          <a:cs typeface="Times New Roman" panose="02020603050405020304" pitchFamily="18" charset="0"/>
                        </a:rPr>
                        <a:t>Broekx</a:t>
                      </a:r>
                      <a:r>
                        <a:rPr lang="de-DE" sz="1400" dirty="0" smtClean="0">
                          <a:effectLst/>
                          <a:latin typeface="Calibri" panose="020F0502020204030204" pitchFamily="34" charset="0"/>
                          <a:ea typeface="Calibri" panose="020F0502020204030204" pitchFamily="34" charset="0"/>
                          <a:cs typeface="Times New Roman" panose="02020603050405020304" pitchFamily="18" charset="0"/>
                        </a:rPr>
                        <a:t> </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c>
                  <a:txBody>
                    <a:bodyPr/>
                    <a:lstStyle/>
                    <a:p>
                      <a:pPr>
                        <a:lnSpc>
                          <a:spcPct val="110000"/>
                        </a:lnSpc>
                        <a:spcAft>
                          <a:spcPts val="0"/>
                        </a:spcAft>
                      </a:pPr>
                      <a:r>
                        <a:rPr lang="en-GB" sz="1400">
                          <a:effectLst/>
                        </a:rPr>
                        <a:t>VITO</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c>
                  <a:txBody>
                    <a:bodyPr/>
                    <a:lstStyle/>
                    <a:p>
                      <a:pPr algn="ctr">
                        <a:lnSpc>
                          <a:spcPct val="110000"/>
                        </a:lnSpc>
                        <a:spcAft>
                          <a:spcPts val="0"/>
                        </a:spcAft>
                      </a:pPr>
                      <a:r>
                        <a:rPr lang="en-GB" sz="1400">
                          <a:effectLst/>
                        </a:rPr>
                        <a:t>BE</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r>
              <a:tr h="166776">
                <a:tc>
                  <a:txBody>
                    <a:bodyPr/>
                    <a:lstStyle/>
                    <a:p>
                      <a:pPr marL="756285" indent="-756285" algn="ctr">
                        <a:lnSpc>
                          <a:spcPct val="110000"/>
                        </a:lnSpc>
                        <a:spcAft>
                          <a:spcPts val="0"/>
                        </a:spcAft>
                      </a:pPr>
                      <a:r>
                        <a:rPr lang="en-GB" sz="1400">
                          <a:effectLst/>
                        </a:rPr>
                        <a:t>9</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c>
                  <a:txBody>
                    <a:bodyPr/>
                    <a:lstStyle/>
                    <a:p>
                      <a:pPr marL="756285" indent="-756285" algn="just">
                        <a:lnSpc>
                          <a:spcPct val="110000"/>
                        </a:lnSpc>
                        <a:spcAft>
                          <a:spcPts val="0"/>
                        </a:spcAft>
                      </a:pPr>
                      <a:r>
                        <a:rPr lang="en-GB" sz="1400">
                          <a:effectLst/>
                        </a:rPr>
                        <a:t>Bulgarian Academy of Sciences</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c>
                  <a:txBody>
                    <a:bodyPr/>
                    <a:lstStyle/>
                    <a:p>
                      <a:pPr marL="756285" indent="-756285" algn="just">
                        <a:lnSpc>
                          <a:spcPct val="110000"/>
                        </a:lnSpc>
                        <a:spcAft>
                          <a:spcPts val="0"/>
                        </a:spcAft>
                      </a:pPr>
                      <a:r>
                        <a:rPr lang="de-DE" sz="1400" dirty="0" smtClean="0">
                          <a:effectLst/>
                          <a:latin typeface="Calibri" panose="020F0502020204030204" pitchFamily="34" charset="0"/>
                          <a:ea typeface="Calibri" panose="020F0502020204030204" pitchFamily="34" charset="0"/>
                          <a:cs typeface="Times New Roman" panose="02020603050405020304" pitchFamily="18" charset="0"/>
                        </a:rPr>
                        <a:t>Stoyan Nedkov</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c>
                  <a:txBody>
                    <a:bodyPr/>
                    <a:lstStyle/>
                    <a:p>
                      <a:pPr>
                        <a:lnSpc>
                          <a:spcPct val="110000"/>
                        </a:lnSpc>
                        <a:spcAft>
                          <a:spcPts val="0"/>
                        </a:spcAft>
                      </a:pPr>
                      <a:r>
                        <a:rPr lang="en-GB" sz="1400">
                          <a:effectLst/>
                        </a:rPr>
                        <a:t>NIGGG BAS</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c>
                  <a:txBody>
                    <a:bodyPr/>
                    <a:lstStyle/>
                    <a:p>
                      <a:pPr algn="ctr">
                        <a:lnSpc>
                          <a:spcPct val="110000"/>
                        </a:lnSpc>
                        <a:spcAft>
                          <a:spcPts val="0"/>
                        </a:spcAft>
                      </a:pPr>
                      <a:r>
                        <a:rPr lang="en-GB" sz="1400">
                          <a:effectLst/>
                        </a:rPr>
                        <a:t>BG</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r>
              <a:tr h="166776">
                <a:tc>
                  <a:txBody>
                    <a:bodyPr/>
                    <a:lstStyle/>
                    <a:p>
                      <a:pPr marL="756285" indent="-756285" algn="ctr">
                        <a:lnSpc>
                          <a:spcPct val="110000"/>
                        </a:lnSpc>
                        <a:spcAft>
                          <a:spcPts val="0"/>
                        </a:spcAft>
                      </a:pPr>
                      <a:r>
                        <a:rPr lang="en-GB" sz="1400">
                          <a:effectLst/>
                        </a:rPr>
                        <a:t>10</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c>
                  <a:txBody>
                    <a:bodyPr/>
                    <a:lstStyle/>
                    <a:p>
                      <a:pPr marL="756285" indent="-756285" algn="just">
                        <a:lnSpc>
                          <a:spcPct val="110000"/>
                        </a:lnSpc>
                        <a:spcAft>
                          <a:spcPts val="0"/>
                        </a:spcAft>
                      </a:pPr>
                      <a:r>
                        <a:rPr lang="en-GB" sz="1400" dirty="0">
                          <a:effectLst/>
                        </a:rPr>
                        <a:t>Global Change Research Centre</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c>
                  <a:txBody>
                    <a:bodyPr/>
                    <a:lstStyle/>
                    <a:p>
                      <a:pPr marL="756285" indent="-756285" algn="just">
                        <a:lnSpc>
                          <a:spcPct val="110000"/>
                        </a:lnSpc>
                        <a:spcAft>
                          <a:spcPts val="0"/>
                        </a:spcAft>
                      </a:pPr>
                      <a:r>
                        <a:rPr lang="de-DE" sz="1400" dirty="0" smtClean="0">
                          <a:effectLst/>
                          <a:latin typeface="Calibri" panose="020F0502020204030204" pitchFamily="34" charset="0"/>
                          <a:ea typeface="Calibri" panose="020F0502020204030204" pitchFamily="34" charset="0"/>
                          <a:cs typeface="Times New Roman" panose="02020603050405020304" pitchFamily="18" charset="0"/>
                        </a:rPr>
                        <a:t>David </a:t>
                      </a:r>
                      <a:r>
                        <a:rPr lang="de-DE" sz="1400" dirty="0" err="1" smtClean="0">
                          <a:effectLst/>
                          <a:latin typeface="Calibri" panose="020F0502020204030204" pitchFamily="34" charset="0"/>
                          <a:ea typeface="Calibri" panose="020F0502020204030204" pitchFamily="34" charset="0"/>
                          <a:cs typeface="Times New Roman" panose="02020603050405020304" pitchFamily="18" charset="0"/>
                        </a:rPr>
                        <a:t>Vačkář</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c>
                  <a:txBody>
                    <a:bodyPr/>
                    <a:lstStyle/>
                    <a:p>
                      <a:pPr>
                        <a:lnSpc>
                          <a:spcPct val="110000"/>
                        </a:lnSpc>
                        <a:spcAft>
                          <a:spcPts val="0"/>
                        </a:spcAft>
                      </a:pPr>
                      <a:r>
                        <a:rPr lang="en-GB" sz="1400">
                          <a:effectLst/>
                        </a:rPr>
                        <a:t>CVGZ</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c>
                  <a:txBody>
                    <a:bodyPr/>
                    <a:lstStyle/>
                    <a:p>
                      <a:pPr algn="ctr">
                        <a:lnSpc>
                          <a:spcPct val="110000"/>
                        </a:lnSpc>
                        <a:spcAft>
                          <a:spcPts val="0"/>
                        </a:spcAft>
                      </a:pPr>
                      <a:r>
                        <a:rPr lang="en-GB" sz="1400">
                          <a:effectLst/>
                        </a:rPr>
                        <a:t>CZ</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r>
              <a:tr h="166776">
                <a:tc>
                  <a:txBody>
                    <a:bodyPr/>
                    <a:lstStyle/>
                    <a:p>
                      <a:pPr marL="756285" indent="-756285" algn="ctr">
                        <a:lnSpc>
                          <a:spcPct val="110000"/>
                        </a:lnSpc>
                        <a:spcAft>
                          <a:spcPts val="0"/>
                        </a:spcAft>
                      </a:pPr>
                      <a:r>
                        <a:rPr lang="en-GB" sz="1400">
                          <a:effectLst/>
                        </a:rPr>
                        <a:t>11</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c>
                  <a:txBody>
                    <a:bodyPr/>
                    <a:lstStyle/>
                    <a:p>
                      <a:pPr marL="756285" indent="-756285">
                        <a:lnSpc>
                          <a:spcPct val="110000"/>
                        </a:lnSpc>
                        <a:spcAft>
                          <a:spcPts val="0"/>
                        </a:spcAft>
                      </a:pPr>
                      <a:r>
                        <a:rPr lang="en-GB" sz="1400">
                          <a:effectLst/>
                        </a:rPr>
                        <a:t>Foundation for Sustainable Development</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c>
                  <a:txBody>
                    <a:bodyPr/>
                    <a:lstStyle/>
                    <a:p>
                      <a:pPr marL="756285" indent="-756285">
                        <a:lnSpc>
                          <a:spcPct val="110000"/>
                        </a:lnSpc>
                        <a:spcAft>
                          <a:spcPts val="0"/>
                        </a:spcAft>
                      </a:pPr>
                      <a:r>
                        <a:rPr lang="de-DE" sz="1400" dirty="0" smtClean="0">
                          <a:effectLst/>
                          <a:latin typeface="Calibri" panose="020F0502020204030204" pitchFamily="34" charset="0"/>
                          <a:ea typeface="Calibri" panose="020F0502020204030204" pitchFamily="34" charset="0"/>
                          <a:cs typeface="Times New Roman" panose="02020603050405020304" pitchFamily="18" charset="0"/>
                        </a:rPr>
                        <a:t>Rudolf de Groot </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c>
                  <a:txBody>
                    <a:bodyPr/>
                    <a:lstStyle/>
                    <a:p>
                      <a:pPr>
                        <a:lnSpc>
                          <a:spcPct val="110000"/>
                        </a:lnSpc>
                        <a:spcAft>
                          <a:spcPts val="0"/>
                        </a:spcAft>
                      </a:pPr>
                      <a:r>
                        <a:rPr lang="en-GB" sz="1400">
                          <a:effectLst/>
                        </a:rPr>
                        <a:t>FSD</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c>
                  <a:txBody>
                    <a:bodyPr/>
                    <a:lstStyle/>
                    <a:p>
                      <a:pPr algn="ctr">
                        <a:lnSpc>
                          <a:spcPct val="110000"/>
                        </a:lnSpc>
                        <a:spcAft>
                          <a:spcPts val="0"/>
                        </a:spcAft>
                      </a:pPr>
                      <a:r>
                        <a:rPr lang="en-GB" sz="1400">
                          <a:effectLst/>
                        </a:rPr>
                        <a:t>NL</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r>
              <a:tr h="166776">
                <a:tc>
                  <a:txBody>
                    <a:bodyPr/>
                    <a:lstStyle/>
                    <a:p>
                      <a:pPr marL="756285" indent="-756285" algn="ctr">
                        <a:lnSpc>
                          <a:spcPct val="110000"/>
                        </a:lnSpc>
                        <a:spcAft>
                          <a:spcPts val="0"/>
                        </a:spcAft>
                      </a:pPr>
                      <a:r>
                        <a:rPr lang="en-GB" sz="1400">
                          <a:effectLst/>
                        </a:rPr>
                        <a:t>12</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c>
                  <a:txBody>
                    <a:bodyPr/>
                    <a:lstStyle/>
                    <a:p>
                      <a:pPr marL="756285" indent="-756285" algn="just">
                        <a:lnSpc>
                          <a:spcPct val="110000"/>
                        </a:lnSpc>
                        <a:spcAft>
                          <a:spcPts val="0"/>
                        </a:spcAft>
                      </a:pPr>
                      <a:r>
                        <a:rPr lang="en-GB" sz="1400" dirty="0">
                          <a:effectLst/>
                        </a:rPr>
                        <a:t>ETH Zürich</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c>
                  <a:txBody>
                    <a:bodyPr/>
                    <a:lstStyle/>
                    <a:p>
                      <a:pPr marL="756285" indent="-756285" algn="just">
                        <a:lnSpc>
                          <a:spcPct val="110000"/>
                        </a:lnSpc>
                        <a:spcAft>
                          <a:spcPts val="0"/>
                        </a:spcAft>
                      </a:pPr>
                      <a:r>
                        <a:rPr lang="de-DE" sz="1400" dirty="0" smtClean="0">
                          <a:effectLst/>
                          <a:latin typeface="Calibri" panose="020F0502020204030204" pitchFamily="34" charset="0"/>
                          <a:ea typeface="Calibri" panose="020F0502020204030204" pitchFamily="34" charset="0"/>
                          <a:cs typeface="Times New Roman" panose="02020603050405020304" pitchFamily="18" charset="0"/>
                        </a:rPr>
                        <a:t>Adrienne </a:t>
                      </a:r>
                      <a:r>
                        <a:rPr lang="de-DE" sz="1400" dirty="0" err="1" smtClean="0">
                          <a:effectLst/>
                          <a:latin typeface="Calibri" panose="020F0502020204030204" pitchFamily="34" charset="0"/>
                          <a:ea typeface="Calibri" panose="020F0502020204030204" pitchFamily="34" charset="0"/>
                          <a:cs typeface="Times New Roman" panose="02020603050405020304" pitchFamily="18" charset="0"/>
                        </a:rPr>
                        <a:t>Grêt-Regamey</a:t>
                      </a:r>
                      <a:r>
                        <a:rPr lang="de-DE" sz="1400" dirty="0" smtClean="0">
                          <a:effectLst/>
                          <a:latin typeface="Calibri" panose="020F0502020204030204" pitchFamily="34" charset="0"/>
                          <a:ea typeface="Calibri" panose="020F0502020204030204" pitchFamily="34" charset="0"/>
                          <a:cs typeface="Times New Roman" panose="02020603050405020304" pitchFamily="18" charset="0"/>
                        </a:rPr>
                        <a:t> </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c>
                  <a:txBody>
                    <a:bodyPr/>
                    <a:lstStyle/>
                    <a:p>
                      <a:pPr>
                        <a:lnSpc>
                          <a:spcPct val="110000"/>
                        </a:lnSpc>
                        <a:spcAft>
                          <a:spcPts val="0"/>
                        </a:spcAft>
                      </a:pPr>
                      <a:r>
                        <a:rPr lang="en-GB" sz="1400">
                          <a:effectLst/>
                        </a:rPr>
                        <a:t>ETH Zurich</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c>
                  <a:txBody>
                    <a:bodyPr/>
                    <a:lstStyle/>
                    <a:p>
                      <a:pPr algn="ctr">
                        <a:lnSpc>
                          <a:spcPct val="110000"/>
                        </a:lnSpc>
                        <a:spcAft>
                          <a:spcPts val="0"/>
                        </a:spcAft>
                      </a:pPr>
                      <a:r>
                        <a:rPr lang="en-GB" sz="1400">
                          <a:effectLst/>
                        </a:rPr>
                        <a:t>CH</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r>
              <a:tr h="166776">
                <a:tc>
                  <a:txBody>
                    <a:bodyPr/>
                    <a:lstStyle/>
                    <a:p>
                      <a:pPr marL="756285" indent="-756285" algn="ctr">
                        <a:lnSpc>
                          <a:spcPct val="110000"/>
                        </a:lnSpc>
                        <a:spcAft>
                          <a:spcPts val="0"/>
                        </a:spcAft>
                      </a:pPr>
                      <a:r>
                        <a:rPr lang="en-GB" sz="1400">
                          <a:effectLst/>
                        </a:rPr>
                        <a:t>13</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c>
                  <a:txBody>
                    <a:bodyPr/>
                    <a:lstStyle/>
                    <a:p>
                      <a:pPr marL="756285" indent="-756285" algn="just">
                        <a:lnSpc>
                          <a:spcPct val="110000"/>
                        </a:lnSpc>
                        <a:spcAft>
                          <a:spcPts val="0"/>
                        </a:spcAft>
                      </a:pPr>
                      <a:r>
                        <a:rPr lang="en-GB" sz="1400">
                          <a:effectLst/>
                        </a:rPr>
                        <a:t>Baltic Environmental Forum</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c>
                  <a:txBody>
                    <a:bodyPr/>
                    <a:lstStyle/>
                    <a:p>
                      <a:pPr marL="756285" indent="-756285" algn="just">
                        <a:lnSpc>
                          <a:spcPct val="110000"/>
                        </a:lnSpc>
                        <a:spcAft>
                          <a:spcPts val="0"/>
                        </a:spcAft>
                      </a:pPr>
                      <a:r>
                        <a:rPr lang="de-DE" sz="1400" dirty="0" smtClean="0">
                          <a:effectLst/>
                          <a:latin typeface="Calibri" panose="020F0502020204030204" pitchFamily="34" charset="0"/>
                          <a:ea typeface="Calibri" panose="020F0502020204030204" pitchFamily="34" charset="0"/>
                          <a:cs typeface="Times New Roman" panose="02020603050405020304" pitchFamily="18" charset="0"/>
                        </a:rPr>
                        <a:t>Anda </a:t>
                      </a:r>
                      <a:r>
                        <a:rPr lang="de-DE" sz="1400" dirty="0" err="1" smtClean="0">
                          <a:effectLst/>
                          <a:latin typeface="Calibri" panose="020F0502020204030204" pitchFamily="34" charset="0"/>
                          <a:ea typeface="Calibri" panose="020F0502020204030204" pitchFamily="34" charset="0"/>
                          <a:cs typeface="Times New Roman" panose="02020603050405020304" pitchFamily="18" charset="0"/>
                        </a:rPr>
                        <a:t>Ruskule</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c>
                  <a:txBody>
                    <a:bodyPr/>
                    <a:lstStyle/>
                    <a:p>
                      <a:pPr>
                        <a:lnSpc>
                          <a:spcPct val="110000"/>
                        </a:lnSpc>
                        <a:spcAft>
                          <a:spcPts val="0"/>
                        </a:spcAft>
                      </a:pPr>
                      <a:r>
                        <a:rPr lang="en-GB" sz="1400">
                          <a:effectLst/>
                        </a:rPr>
                        <a:t>BEF</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c>
                  <a:txBody>
                    <a:bodyPr/>
                    <a:lstStyle/>
                    <a:p>
                      <a:pPr algn="ctr">
                        <a:lnSpc>
                          <a:spcPct val="110000"/>
                        </a:lnSpc>
                        <a:spcAft>
                          <a:spcPts val="0"/>
                        </a:spcAft>
                      </a:pPr>
                      <a:r>
                        <a:rPr lang="en-GB" sz="1400">
                          <a:effectLst/>
                        </a:rPr>
                        <a:t>LV</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r>
              <a:tr h="166776">
                <a:tc>
                  <a:txBody>
                    <a:bodyPr/>
                    <a:lstStyle/>
                    <a:p>
                      <a:pPr marL="756285" indent="-756285" algn="ctr">
                        <a:lnSpc>
                          <a:spcPct val="110000"/>
                        </a:lnSpc>
                        <a:spcAft>
                          <a:spcPts val="0"/>
                        </a:spcAft>
                      </a:pPr>
                      <a:r>
                        <a:rPr lang="en-GB" sz="1400">
                          <a:effectLst/>
                        </a:rPr>
                        <a:t>14</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c>
                  <a:txBody>
                    <a:bodyPr/>
                    <a:lstStyle/>
                    <a:p>
                      <a:pPr marL="756285" indent="-756285" algn="just">
                        <a:lnSpc>
                          <a:spcPct val="110000"/>
                        </a:lnSpc>
                        <a:spcAft>
                          <a:spcPts val="0"/>
                        </a:spcAft>
                      </a:pPr>
                      <a:r>
                        <a:rPr lang="en-GB" sz="1400" dirty="0">
                          <a:effectLst/>
                        </a:rPr>
                        <a:t>Regional Environmental Centre</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c>
                  <a:txBody>
                    <a:bodyPr/>
                    <a:lstStyle/>
                    <a:p>
                      <a:pPr marL="756285" indent="-756285" algn="just">
                        <a:lnSpc>
                          <a:spcPct val="110000"/>
                        </a:lnSpc>
                        <a:spcAft>
                          <a:spcPts val="0"/>
                        </a:spcAft>
                      </a:pPr>
                      <a:r>
                        <a:rPr lang="de-DE" sz="1400" dirty="0" smtClean="0">
                          <a:effectLst/>
                          <a:latin typeface="Calibri" panose="020F0502020204030204" pitchFamily="34" charset="0"/>
                          <a:ea typeface="Calibri" panose="020F0502020204030204" pitchFamily="34" charset="0"/>
                          <a:cs typeface="Times New Roman" panose="02020603050405020304" pitchFamily="18" charset="0"/>
                        </a:rPr>
                        <a:t>Sasa </a:t>
                      </a:r>
                      <a:r>
                        <a:rPr lang="de-DE" sz="1400" dirty="0" err="1" smtClean="0">
                          <a:effectLst/>
                          <a:latin typeface="Calibri" panose="020F0502020204030204" pitchFamily="34" charset="0"/>
                          <a:ea typeface="Calibri" panose="020F0502020204030204" pitchFamily="34" charset="0"/>
                          <a:cs typeface="Times New Roman" panose="02020603050405020304" pitchFamily="18" charset="0"/>
                        </a:rPr>
                        <a:t>Solujic</a:t>
                      </a:r>
                      <a:r>
                        <a:rPr lang="de-DE" sz="1400" dirty="0" smtClean="0">
                          <a:effectLst/>
                          <a:latin typeface="Calibri" panose="020F0502020204030204" pitchFamily="34" charset="0"/>
                          <a:ea typeface="Calibri" panose="020F0502020204030204" pitchFamily="34" charset="0"/>
                          <a:cs typeface="Times New Roman" panose="02020603050405020304" pitchFamily="18" charset="0"/>
                        </a:rPr>
                        <a:t> </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c>
                  <a:txBody>
                    <a:bodyPr/>
                    <a:lstStyle/>
                    <a:p>
                      <a:pPr>
                        <a:lnSpc>
                          <a:spcPct val="110000"/>
                        </a:lnSpc>
                        <a:spcAft>
                          <a:spcPts val="0"/>
                        </a:spcAft>
                      </a:pPr>
                      <a:r>
                        <a:rPr lang="en-GB" sz="1400">
                          <a:effectLst/>
                        </a:rPr>
                        <a:t>REC</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c>
                  <a:txBody>
                    <a:bodyPr/>
                    <a:lstStyle/>
                    <a:p>
                      <a:pPr algn="ctr">
                        <a:lnSpc>
                          <a:spcPct val="110000"/>
                        </a:lnSpc>
                        <a:spcAft>
                          <a:spcPts val="0"/>
                        </a:spcAft>
                      </a:pPr>
                      <a:r>
                        <a:rPr lang="en-GB" sz="1400">
                          <a:effectLst/>
                        </a:rPr>
                        <a:t>HU</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r>
              <a:tr h="166776">
                <a:tc>
                  <a:txBody>
                    <a:bodyPr/>
                    <a:lstStyle/>
                    <a:p>
                      <a:pPr marL="756285" indent="-756285" algn="ctr">
                        <a:lnSpc>
                          <a:spcPct val="110000"/>
                        </a:lnSpc>
                        <a:spcAft>
                          <a:spcPts val="0"/>
                        </a:spcAft>
                      </a:pPr>
                      <a:r>
                        <a:rPr lang="en-GB" sz="1400">
                          <a:effectLst/>
                        </a:rPr>
                        <a:t>15</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c>
                  <a:txBody>
                    <a:bodyPr/>
                    <a:lstStyle/>
                    <a:p>
                      <a:pPr marL="756285" indent="-756285" algn="just">
                        <a:lnSpc>
                          <a:spcPct val="110000"/>
                        </a:lnSpc>
                        <a:spcAft>
                          <a:spcPts val="0"/>
                        </a:spcAft>
                      </a:pPr>
                      <a:r>
                        <a:rPr lang="en-GB" sz="1400">
                          <a:effectLst/>
                        </a:rPr>
                        <a:t>Hungarian Academy of Sciences</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c>
                  <a:txBody>
                    <a:bodyPr/>
                    <a:lstStyle/>
                    <a:p>
                      <a:pPr marL="756285" indent="-756285" algn="just">
                        <a:lnSpc>
                          <a:spcPct val="110000"/>
                        </a:lnSpc>
                        <a:spcAft>
                          <a:spcPts val="0"/>
                        </a:spcAft>
                      </a:pPr>
                      <a:r>
                        <a:rPr lang="de-DE" sz="1400" dirty="0" err="1" smtClean="0">
                          <a:effectLst/>
                          <a:latin typeface="Calibri" panose="020F0502020204030204" pitchFamily="34" charset="0"/>
                          <a:ea typeface="Calibri" panose="020F0502020204030204" pitchFamily="34" charset="0"/>
                          <a:cs typeface="Times New Roman" panose="02020603050405020304" pitchFamily="18" charset="0"/>
                        </a:rPr>
                        <a:t>Bálint</a:t>
                      </a:r>
                      <a:r>
                        <a:rPr lang="de-DE" sz="1400" dirty="0" smtClean="0">
                          <a:effectLst/>
                          <a:latin typeface="Calibri" panose="020F0502020204030204" pitchFamily="34" charset="0"/>
                          <a:ea typeface="Calibri" panose="020F0502020204030204" pitchFamily="34" charset="0"/>
                          <a:cs typeface="Times New Roman" panose="02020603050405020304" pitchFamily="18" charset="0"/>
                        </a:rPr>
                        <a:t> </a:t>
                      </a:r>
                      <a:r>
                        <a:rPr lang="de-DE" sz="1400" dirty="0" err="1" smtClean="0">
                          <a:effectLst/>
                          <a:latin typeface="Calibri" panose="020F0502020204030204" pitchFamily="34" charset="0"/>
                          <a:ea typeface="Calibri" panose="020F0502020204030204" pitchFamily="34" charset="0"/>
                          <a:cs typeface="Times New Roman" panose="02020603050405020304" pitchFamily="18" charset="0"/>
                        </a:rPr>
                        <a:t>Czúcz</a:t>
                      </a:r>
                      <a:r>
                        <a:rPr lang="de-DE" sz="1400" dirty="0" smtClean="0">
                          <a:effectLst/>
                          <a:latin typeface="Calibri" panose="020F0502020204030204" pitchFamily="34" charset="0"/>
                          <a:ea typeface="Calibri" panose="020F0502020204030204" pitchFamily="34" charset="0"/>
                          <a:cs typeface="Times New Roman" panose="02020603050405020304" pitchFamily="18" charset="0"/>
                        </a:rPr>
                        <a:t> </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c>
                  <a:txBody>
                    <a:bodyPr/>
                    <a:lstStyle/>
                    <a:p>
                      <a:pPr>
                        <a:lnSpc>
                          <a:spcPct val="110000"/>
                        </a:lnSpc>
                        <a:spcAft>
                          <a:spcPts val="0"/>
                        </a:spcAft>
                      </a:pPr>
                      <a:r>
                        <a:rPr lang="en-GB" sz="1400">
                          <a:effectLst/>
                        </a:rPr>
                        <a:t>MTA OK</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c>
                  <a:txBody>
                    <a:bodyPr/>
                    <a:lstStyle/>
                    <a:p>
                      <a:pPr algn="ctr">
                        <a:lnSpc>
                          <a:spcPct val="110000"/>
                        </a:lnSpc>
                        <a:spcAft>
                          <a:spcPts val="0"/>
                        </a:spcAft>
                      </a:pPr>
                      <a:r>
                        <a:rPr lang="en-GB" sz="1400">
                          <a:effectLst/>
                        </a:rPr>
                        <a:t>HU</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r>
              <a:tr h="166776">
                <a:tc>
                  <a:txBody>
                    <a:bodyPr/>
                    <a:lstStyle/>
                    <a:p>
                      <a:pPr marL="756285" indent="-756285" algn="ctr">
                        <a:lnSpc>
                          <a:spcPct val="110000"/>
                        </a:lnSpc>
                        <a:spcAft>
                          <a:spcPts val="0"/>
                        </a:spcAft>
                      </a:pPr>
                      <a:r>
                        <a:rPr lang="en-GB" sz="1400">
                          <a:effectLst/>
                        </a:rPr>
                        <a:t>16</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c>
                  <a:txBody>
                    <a:bodyPr/>
                    <a:lstStyle/>
                    <a:p>
                      <a:pPr marL="756285" indent="-756285" algn="just">
                        <a:lnSpc>
                          <a:spcPct val="110000"/>
                        </a:lnSpc>
                        <a:spcAft>
                          <a:spcPts val="0"/>
                        </a:spcAft>
                      </a:pPr>
                      <a:r>
                        <a:rPr lang="en-GB" sz="1400">
                          <a:effectLst/>
                        </a:rPr>
                        <a:t>Instituto Superior Técnico</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c>
                  <a:txBody>
                    <a:bodyPr/>
                    <a:lstStyle/>
                    <a:p>
                      <a:pPr marL="756285" indent="-756285" algn="just">
                        <a:lnSpc>
                          <a:spcPct val="110000"/>
                        </a:lnSpc>
                        <a:spcAft>
                          <a:spcPts val="0"/>
                        </a:spcAft>
                      </a:pPr>
                      <a:r>
                        <a:rPr lang="de-DE" sz="1400" dirty="0" smtClean="0">
                          <a:effectLst/>
                          <a:latin typeface="Calibri" panose="020F0502020204030204" pitchFamily="34" charset="0"/>
                          <a:ea typeface="Calibri" panose="020F0502020204030204" pitchFamily="34" charset="0"/>
                          <a:cs typeface="Times New Roman" panose="02020603050405020304" pitchFamily="18" charset="0"/>
                        </a:rPr>
                        <a:t>Cristina Marta-Pedroso </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c>
                  <a:txBody>
                    <a:bodyPr/>
                    <a:lstStyle/>
                    <a:p>
                      <a:pPr>
                        <a:lnSpc>
                          <a:spcPct val="110000"/>
                        </a:lnSpc>
                        <a:spcAft>
                          <a:spcPts val="0"/>
                        </a:spcAft>
                      </a:pPr>
                      <a:r>
                        <a:rPr lang="en-GB" sz="1400">
                          <a:effectLst/>
                        </a:rPr>
                        <a:t>IST</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c>
                  <a:txBody>
                    <a:bodyPr/>
                    <a:lstStyle/>
                    <a:p>
                      <a:pPr algn="ctr">
                        <a:lnSpc>
                          <a:spcPct val="110000"/>
                        </a:lnSpc>
                        <a:spcAft>
                          <a:spcPts val="0"/>
                        </a:spcAft>
                      </a:pPr>
                      <a:r>
                        <a:rPr lang="en-GB" sz="1400">
                          <a:effectLst/>
                        </a:rPr>
                        <a:t>PT</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r>
              <a:tr h="166776">
                <a:tc>
                  <a:txBody>
                    <a:bodyPr/>
                    <a:lstStyle/>
                    <a:p>
                      <a:pPr marL="756285" indent="-756285" algn="ctr">
                        <a:lnSpc>
                          <a:spcPct val="110000"/>
                        </a:lnSpc>
                        <a:spcAft>
                          <a:spcPts val="0"/>
                        </a:spcAft>
                      </a:pPr>
                      <a:r>
                        <a:rPr lang="en-GB" sz="1400">
                          <a:effectLst/>
                        </a:rPr>
                        <a:t>17</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c>
                  <a:txBody>
                    <a:bodyPr/>
                    <a:lstStyle/>
                    <a:p>
                      <a:pPr marL="756285" indent="-756285" algn="just">
                        <a:lnSpc>
                          <a:spcPct val="110000"/>
                        </a:lnSpc>
                        <a:spcAft>
                          <a:spcPts val="0"/>
                        </a:spcAft>
                      </a:pPr>
                      <a:r>
                        <a:rPr lang="en-GB" sz="1400">
                          <a:effectLst/>
                        </a:rPr>
                        <a:t>University of Bucharest</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c>
                  <a:txBody>
                    <a:bodyPr/>
                    <a:lstStyle/>
                    <a:p>
                      <a:pPr marL="756285" indent="-756285" algn="just">
                        <a:lnSpc>
                          <a:spcPct val="110000"/>
                        </a:lnSpc>
                        <a:spcAft>
                          <a:spcPts val="0"/>
                        </a:spcAft>
                      </a:pPr>
                      <a:r>
                        <a:rPr lang="de-DE" sz="1400" dirty="0" err="1" smtClean="0">
                          <a:effectLst/>
                          <a:latin typeface="Calibri" panose="020F0502020204030204" pitchFamily="34" charset="0"/>
                          <a:ea typeface="Calibri" panose="020F0502020204030204" pitchFamily="34" charset="0"/>
                          <a:cs typeface="Times New Roman" panose="02020603050405020304" pitchFamily="18" charset="0"/>
                        </a:rPr>
                        <a:t>Adamescu</a:t>
                      </a:r>
                      <a:r>
                        <a:rPr lang="de-DE" sz="1400" dirty="0" smtClean="0">
                          <a:effectLst/>
                          <a:latin typeface="Calibri" panose="020F0502020204030204" pitchFamily="34" charset="0"/>
                          <a:ea typeface="Calibri" panose="020F0502020204030204" pitchFamily="34" charset="0"/>
                          <a:cs typeface="Times New Roman" panose="02020603050405020304" pitchFamily="18" charset="0"/>
                        </a:rPr>
                        <a:t> Cristian Mihai</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c>
                  <a:txBody>
                    <a:bodyPr/>
                    <a:lstStyle/>
                    <a:p>
                      <a:pPr>
                        <a:lnSpc>
                          <a:spcPct val="110000"/>
                        </a:lnSpc>
                        <a:spcAft>
                          <a:spcPts val="0"/>
                        </a:spcAft>
                      </a:pPr>
                      <a:r>
                        <a:rPr lang="en-GB" sz="1400">
                          <a:effectLst/>
                        </a:rPr>
                        <a:t>UB</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c>
                  <a:txBody>
                    <a:bodyPr/>
                    <a:lstStyle/>
                    <a:p>
                      <a:pPr algn="ctr">
                        <a:lnSpc>
                          <a:spcPct val="110000"/>
                        </a:lnSpc>
                        <a:spcAft>
                          <a:spcPts val="0"/>
                        </a:spcAft>
                      </a:pPr>
                      <a:r>
                        <a:rPr lang="en-GB" sz="1400">
                          <a:effectLst/>
                        </a:rPr>
                        <a:t>RO</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r>
              <a:tr h="166776">
                <a:tc>
                  <a:txBody>
                    <a:bodyPr/>
                    <a:lstStyle/>
                    <a:p>
                      <a:pPr marL="756285" indent="-756285" algn="ctr">
                        <a:lnSpc>
                          <a:spcPct val="110000"/>
                        </a:lnSpc>
                        <a:spcAft>
                          <a:spcPts val="0"/>
                        </a:spcAft>
                      </a:pPr>
                      <a:r>
                        <a:rPr lang="en-GB" sz="1400">
                          <a:effectLst/>
                        </a:rPr>
                        <a:t>18</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c>
                  <a:txBody>
                    <a:bodyPr/>
                    <a:lstStyle/>
                    <a:p>
                      <a:pPr marL="756285" indent="-756285" algn="just">
                        <a:lnSpc>
                          <a:spcPct val="110000"/>
                        </a:lnSpc>
                        <a:spcAft>
                          <a:spcPts val="0"/>
                        </a:spcAft>
                      </a:pPr>
                      <a:r>
                        <a:rPr lang="en-GB" sz="1400">
                          <a:effectLst/>
                        </a:rPr>
                        <a:t>UNEP WCMC</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c>
                  <a:txBody>
                    <a:bodyPr/>
                    <a:lstStyle/>
                    <a:p>
                      <a:pPr marL="756285" indent="-756285" algn="just">
                        <a:lnSpc>
                          <a:spcPct val="110000"/>
                        </a:lnSpc>
                        <a:spcAft>
                          <a:spcPts val="0"/>
                        </a:spcAft>
                      </a:pPr>
                      <a:r>
                        <a:rPr lang="de-DE" sz="1400" dirty="0" smtClean="0">
                          <a:effectLst/>
                          <a:latin typeface="Calibri" panose="020F0502020204030204" pitchFamily="34" charset="0"/>
                          <a:ea typeface="Calibri" panose="020F0502020204030204" pitchFamily="34" charset="0"/>
                          <a:cs typeface="Times New Roman" panose="02020603050405020304" pitchFamily="18" charset="0"/>
                        </a:rPr>
                        <a:t>Neil Burgess</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c>
                  <a:txBody>
                    <a:bodyPr/>
                    <a:lstStyle/>
                    <a:p>
                      <a:pPr>
                        <a:lnSpc>
                          <a:spcPct val="110000"/>
                        </a:lnSpc>
                        <a:spcAft>
                          <a:spcPts val="0"/>
                        </a:spcAft>
                      </a:pPr>
                      <a:r>
                        <a:rPr lang="en-GB" sz="1400">
                          <a:effectLst/>
                        </a:rPr>
                        <a:t>WCMC</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c>
                  <a:txBody>
                    <a:bodyPr/>
                    <a:lstStyle/>
                    <a:p>
                      <a:pPr algn="ctr">
                        <a:lnSpc>
                          <a:spcPct val="110000"/>
                        </a:lnSpc>
                        <a:spcAft>
                          <a:spcPts val="0"/>
                        </a:spcAft>
                      </a:pPr>
                      <a:r>
                        <a:rPr lang="en-GB" sz="1400">
                          <a:effectLst/>
                        </a:rPr>
                        <a:t>UK</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r>
              <a:tr h="166776">
                <a:tc>
                  <a:txBody>
                    <a:bodyPr/>
                    <a:lstStyle/>
                    <a:p>
                      <a:pPr marL="756285" indent="-756285" algn="ctr">
                        <a:lnSpc>
                          <a:spcPct val="110000"/>
                        </a:lnSpc>
                        <a:spcAft>
                          <a:spcPts val="0"/>
                        </a:spcAft>
                      </a:pPr>
                      <a:r>
                        <a:rPr lang="en-GB" sz="1400">
                          <a:effectLst/>
                        </a:rPr>
                        <a:t>19</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c>
                  <a:txBody>
                    <a:bodyPr/>
                    <a:lstStyle/>
                    <a:p>
                      <a:pPr marL="756285" indent="-756285" algn="just">
                        <a:lnSpc>
                          <a:spcPct val="110000"/>
                        </a:lnSpc>
                        <a:spcAft>
                          <a:spcPts val="0"/>
                        </a:spcAft>
                      </a:pPr>
                      <a:r>
                        <a:rPr lang="en-GB" sz="1400">
                          <a:effectLst/>
                        </a:rPr>
                        <a:t>Paris-Lodron University  Salzburg</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c>
                  <a:txBody>
                    <a:bodyPr/>
                    <a:lstStyle/>
                    <a:p>
                      <a:pPr marL="756285" indent="-756285" algn="just">
                        <a:lnSpc>
                          <a:spcPct val="110000"/>
                        </a:lnSpc>
                        <a:spcAft>
                          <a:spcPts val="0"/>
                        </a:spcAft>
                      </a:pPr>
                      <a:r>
                        <a:rPr lang="de-DE" sz="1400" dirty="0" smtClean="0">
                          <a:effectLst/>
                          <a:latin typeface="Calibri" panose="020F0502020204030204" pitchFamily="34" charset="0"/>
                          <a:ea typeface="Calibri" panose="020F0502020204030204" pitchFamily="34" charset="0"/>
                          <a:cs typeface="Times New Roman" panose="02020603050405020304" pitchFamily="18" charset="0"/>
                        </a:rPr>
                        <a:t>Hermann Klug</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c>
                  <a:txBody>
                    <a:bodyPr/>
                    <a:lstStyle/>
                    <a:p>
                      <a:pPr>
                        <a:lnSpc>
                          <a:spcPct val="110000"/>
                        </a:lnSpc>
                        <a:spcAft>
                          <a:spcPts val="0"/>
                        </a:spcAft>
                      </a:pPr>
                      <a:r>
                        <a:rPr lang="en-GB" sz="1400">
                          <a:effectLst/>
                        </a:rPr>
                        <a:t>PLUS</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c>
                  <a:txBody>
                    <a:bodyPr/>
                    <a:lstStyle/>
                    <a:p>
                      <a:pPr algn="ctr">
                        <a:lnSpc>
                          <a:spcPct val="110000"/>
                        </a:lnSpc>
                        <a:spcAft>
                          <a:spcPts val="0"/>
                        </a:spcAft>
                      </a:pPr>
                      <a:r>
                        <a:rPr lang="en-GB" sz="1400">
                          <a:effectLst/>
                        </a:rPr>
                        <a:t>AT</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r>
              <a:tr h="166776">
                <a:tc>
                  <a:txBody>
                    <a:bodyPr/>
                    <a:lstStyle/>
                    <a:p>
                      <a:pPr marL="756285" indent="-756285" algn="ctr">
                        <a:lnSpc>
                          <a:spcPct val="110000"/>
                        </a:lnSpc>
                        <a:spcAft>
                          <a:spcPts val="0"/>
                        </a:spcAft>
                      </a:pPr>
                      <a:r>
                        <a:rPr lang="en-GB" sz="1400">
                          <a:effectLst/>
                        </a:rPr>
                        <a:t>20</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c>
                  <a:txBody>
                    <a:bodyPr/>
                    <a:lstStyle/>
                    <a:p>
                      <a:pPr marL="756285" indent="-756285" algn="just">
                        <a:lnSpc>
                          <a:spcPct val="110000"/>
                        </a:lnSpc>
                        <a:spcAft>
                          <a:spcPts val="0"/>
                        </a:spcAft>
                      </a:pPr>
                      <a:r>
                        <a:rPr lang="en-GB" sz="1400">
                          <a:effectLst/>
                        </a:rPr>
                        <a:t>University of Poznan</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c>
                  <a:txBody>
                    <a:bodyPr/>
                    <a:lstStyle/>
                    <a:p>
                      <a:pPr marL="756285" indent="-756285" algn="just">
                        <a:lnSpc>
                          <a:spcPct val="110000"/>
                        </a:lnSpc>
                        <a:spcAft>
                          <a:spcPts val="0"/>
                        </a:spcAft>
                      </a:pPr>
                      <a:r>
                        <a:rPr lang="de-DE" sz="1400" dirty="0" smtClean="0">
                          <a:effectLst/>
                          <a:latin typeface="Calibri" panose="020F0502020204030204" pitchFamily="34" charset="0"/>
                          <a:ea typeface="Calibri" panose="020F0502020204030204" pitchFamily="34" charset="0"/>
                          <a:cs typeface="Times New Roman" panose="02020603050405020304" pitchFamily="18" charset="0"/>
                        </a:rPr>
                        <a:t>Andrzej </a:t>
                      </a:r>
                      <a:r>
                        <a:rPr lang="de-DE" sz="1400" dirty="0" err="1" smtClean="0">
                          <a:effectLst/>
                          <a:latin typeface="Calibri" panose="020F0502020204030204" pitchFamily="34" charset="0"/>
                          <a:ea typeface="Calibri" panose="020F0502020204030204" pitchFamily="34" charset="0"/>
                          <a:cs typeface="Times New Roman" panose="02020603050405020304" pitchFamily="18" charset="0"/>
                        </a:rPr>
                        <a:t>Mizgajski</a:t>
                      </a:r>
                      <a:r>
                        <a:rPr lang="de-DE" sz="1400" dirty="0" smtClean="0">
                          <a:effectLst/>
                          <a:latin typeface="Calibri" panose="020F0502020204030204" pitchFamily="34" charset="0"/>
                          <a:ea typeface="Calibri" panose="020F0502020204030204" pitchFamily="34" charset="0"/>
                          <a:cs typeface="Times New Roman" panose="02020603050405020304" pitchFamily="18" charset="0"/>
                        </a:rPr>
                        <a:t> </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c>
                  <a:txBody>
                    <a:bodyPr/>
                    <a:lstStyle/>
                    <a:p>
                      <a:pPr>
                        <a:lnSpc>
                          <a:spcPct val="110000"/>
                        </a:lnSpc>
                        <a:spcAft>
                          <a:spcPts val="0"/>
                        </a:spcAft>
                      </a:pPr>
                      <a:r>
                        <a:rPr lang="en-GB" sz="1400">
                          <a:effectLst/>
                        </a:rPr>
                        <a:t>UPOZ</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c>
                  <a:txBody>
                    <a:bodyPr/>
                    <a:lstStyle/>
                    <a:p>
                      <a:pPr algn="ctr">
                        <a:lnSpc>
                          <a:spcPct val="110000"/>
                        </a:lnSpc>
                        <a:spcAft>
                          <a:spcPts val="0"/>
                        </a:spcAft>
                      </a:pPr>
                      <a:r>
                        <a:rPr lang="en-GB" sz="1400">
                          <a:effectLst/>
                        </a:rPr>
                        <a:t>PL</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r>
              <a:tr h="166776">
                <a:tc>
                  <a:txBody>
                    <a:bodyPr/>
                    <a:lstStyle/>
                    <a:p>
                      <a:pPr marL="756285" indent="-756285" algn="ctr">
                        <a:lnSpc>
                          <a:spcPct val="110000"/>
                        </a:lnSpc>
                        <a:spcAft>
                          <a:spcPts val="0"/>
                        </a:spcAft>
                      </a:pPr>
                      <a:r>
                        <a:rPr lang="en-GB" sz="1400">
                          <a:effectLst/>
                        </a:rPr>
                        <a:t>21</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c>
                  <a:txBody>
                    <a:bodyPr/>
                    <a:lstStyle/>
                    <a:p>
                      <a:pPr marL="756285" indent="-756285">
                        <a:lnSpc>
                          <a:spcPct val="110000"/>
                        </a:lnSpc>
                        <a:spcAft>
                          <a:spcPts val="0"/>
                        </a:spcAft>
                      </a:pPr>
                      <a:r>
                        <a:rPr lang="en-GB" sz="1400">
                          <a:effectLst/>
                        </a:rPr>
                        <a:t>Institute for Environmental &amp; Agricult. Science &amp; Research</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c>
                  <a:txBody>
                    <a:bodyPr/>
                    <a:lstStyle/>
                    <a:p>
                      <a:pPr marL="756285" indent="-756285">
                        <a:lnSpc>
                          <a:spcPct val="110000"/>
                        </a:lnSpc>
                        <a:spcAft>
                          <a:spcPts val="0"/>
                        </a:spcAft>
                      </a:pPr>
                      <a:r>
                        <a:rPr lang="de-DE" sz="1400" dirty="0" smtClean="0">
                          <a:effectLst/>
                          <a:latin typeface="Calibri" panose="020F0502020204030204" pitchFamily="34" charset="0"/>
                          <a:ea typeface="Calibri" panose="020F0502020204030204" pitchFamily="34" charset="0"/>
                          <a:cs typeface="Times New Roman" panose="02020603050405020304" pitchFamily="18" charset="0"/>
                        </a:rPr>
                        <a:t>Sandra </a:t>
                      </a:r>
                      <a:r>
                        <a:rPr lang="de-DE" sz="1400" dirty="0" err="1" smtClean="0">
                          <a:effectLst/>
                          <a:latin typeface="Calibri" panose="020F0502020204030204" pitchFamily="34" charset="0"/>
                          <a:ea typeface="Calibri" panose="020F0502020204030204" pitchFamily="34" charset="0"/>
                          <a:cs typeface="Times New Roman" panose="02020603050405020304" pitchFamily="18" charset="0"/>
                        </a:rPr>
                        <a:t>Luque</a:t>
                      </a:r>
                      <a:r>
                        <a:rPr lang="de-DE" sz="1400" dirty="0" smtClean="0">
                          <a:effectLst/>
                          <a:latin typeface="Calibri" panose="020F0502020204030204" pitchFamily="34" charset="0"/>
                          <a:ea typeface="Calibri" panose="020F0502020204030204" pitchFamily="34" charset="0"/>
                          <a:cs typeface="Times New Roman" panose="02020603050405020304" pitchFamily="18" charset="0"/>
                        </a:rPr>
                        <a:t> </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c>
                  <a:txBody>
                    <a:bodyPr/>
                    <a:lstStyle/>
                    <a:p>
                      <a:pPr>
                        <a:lnSpc>
                          <a:spcPct val="110000"/>
                        </a:lnSpc>
                        <a:spcAft>
                          <a:spcPts val="0"/>
                        </a:spcAft>
                      </a:pPr>
                      <a:r>
                        <a:rPr lang="en-GB" sz="1400">
                          <a:effectLst/>
                        </a:rPr>
                        <a:t>IRSTEA</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c>
                  <a:txBody>
                    <a:bodyPr/>
                    <a:lstStyle/>
                    <a:p>
                      <a:pPr algn="ctr">
                        <a:lnSpc>
                          <a:spcPct val="110000"/>
                        </a:lnSpc>
                        <a:spcAft>
                          <a:spcPts val="0"/>
                        </a:spcAft>
                      </a:pPr>
                      <a:r>
                        <a:rPr lang="en-GB" sz="1400">
                          <a:effectLst/>
                        </a:rPr>
                        <a:t>FR</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r>
              <a:tr h="166776">
                <a:tc>
                  <a:txBody>
                    <a:bodyPr/>
                    <a:lstStyle/>
                    <a:p>
                      <a:pPr marL="756285" indent="-756285" algn="ctr">
                        <a:lnSpc>
                          <a:spcPct val="110000"/>
                        </a:lnSpc>
                        <a:spcAft>
                          <a:spcPts val="0"/>
                        </a:spcAft>
                      </a:pPr>
                      <a:r>
                        <a:rPr lang="en-GB" sz="1400">
                          <a:effectLst/>
                        </a:rPr>
                        <a:t>22</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c>
                  <a:txBody>
                    <a:bodyPr/>
                    <a:lstStyle/>
                    <a:p>
                      <a:pPr marL="756285" indent="-756285" algn="just">
                        <a:lnSpc>
                          <a:spcPct val="110000"/>
                        </a:lnSpc>
                        <a:spcAft>
                          <a:spcPts val="0"/>
                        </a:spcAft>
                      </a:pPr>
                      <a:r>
                        <a:rPr lang="en-GB" sz="1400">
                          <a:effectLst/>
                        </a:rPr>
                        <a:t>Malta College of Arts, Science and Technology</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c>
                  <a:txBody>
                    <a:bodyPr/>
                    <a:lstStyle/>
                    <a:p>
                      <a:pPr marL="756285" indent="-756285" algn="just">
                        <a:lnSpc>
                          <a:spcPct val="110000"/>
                        </a:lnSpc>
                        <a:spcAft>
                          <a:spcPts val="0"/>
                        </a:spcAft>
                      </a:pPr>
                      <a:r>
                        <a:rPr lang="de-DE" sz="1400" dirty="0" smtClean="0">
                          <a:effectLst/>
                          <a:latin typeface="Calibri" panose="020F0502020204030204" pitchFamily="34" charset="0"/>
                          <a:ea typeface="Calibri" panose="020F0502020204030204" pitchFamily="34" charset="0"/>
                          <a:cs typeface="Times New Roman" panose="02020603050405020304" pitchFamily="18" charset="0"/>
                        </a:rPr>
                        <a:t>Mario </a:t>
                      </a:r>
                      <a:r>
                        <a:rPr lang="de-DE" sz="1400" dirty="0" err="1" smtClean="0">
                          <a:effectLst/>
                          <a:latin typeface="Calibri" panose="020F0502020204030204" pitchFamily="34" charset="0"/>
                          <a:ea typeface="Calibri" panose="020F0502020204030204" pitchFamily="34" charset="0"/>
                          <a:cs typeface="Times New Roman" panose="02020603050405020304" pitchFamily="18" charset="0"/>
                        </a:rPr>
                        <a:t>Balzan</a:t>
                      </a:r>
                      <a:r>
                        <a:rPr lang="de-DE" sz="1400" dirty="0" smtClean="0">
                          <a:effectLst/>
                          <a:latin typeface="Calibri" panose="020F0502020204030204" pitchFamily="34" charset="0"/>
                          <a:ea typeface="Calibri" panose="020F0502020204030204" pitchFamily="34" charset="0"/>
                          <a:cs typeface="Times New Roman" panose="02020603050405020304" pitchFamily="18" charset="0"/>
                        </a:rPr>
                        <a:t> </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c>
                  <a:txBody>
                    <a:bodyPr/>
                    <a:lstStyle/>
                    <a:p>
                      <a:pPr>
                        <a:lnSpc>
                          <a:spcPct val="110000"/>
                        </a:lnSpc>
                        <a:spcAft>
                          <a:spcPts val="0"/>
                        </a:spcAft>
                      </a:pPr>
                      <a:r>
                        <a:rPr lang="en-GB" sz="1400">
                          <a:effectLst/>
                        </a:rPr>
                        <a:t>MCAST</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c>
                  <a:txBody>
                    <a:bodyPr/>
                    <a:lstStyle/>
                    <a:p>
                      <a:pPr algn="ctr">
                        <a:lnSpc>
                          <a:spcPct val="110000"/>
                        </a:lnSpc>
                        <a:spcAft>
                          <a:spcPts val="0"/>
                        </a:spcAft>
                      </a:pPr>
                      <a:r>
                        <a:rPr lang="en-GB" sz="1400">
                          <a:effectLst/>
                        </a:rPr>
                        <a:t>MT</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r>
              <a:tr h="166776">
                <a:tc>
                  <a:txBody>
                    <a:bodyPr/>
                    <a:lstStyle/>
                    <a:p>
                      <a:pPr marL="756285" indent="-756285" algn="ctr">
                        <a:lnSpc>
                          <a:spcPct val="110000"/>
                        </a:lnSpc>
                        <a:spcAft>
                          <a:spcPts val="0"/>
                        </a:spcAft>
                      </a:pPr>
                      <a:r>
                        <a:rPr lang="en-GB" sz="1400">
                          <a:effectLst/>
                        </a:rPr>
                        <a:t>23</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c>
                  <a:txBody>
                    <a:bodyPr/>
                    <a:lstStyle/>
                    <a:p>
                      <a:pPr marL="756285" indent="-756285" algn="just">
                        <a:lnSpc>
                          <a:spcPct val="110000"/>
                        </a:lnSpc>
                        <a:spcAft>
                          <a:spcPts val="0"/>
                        </a:spcAft>
                      </a:pPr>
                      <a:r>
                        <a:rPr lang="en-GB" sz="1400">
                          <a:effectLst/>
                        </a:rPr>
                        <a:t>University of Copenhagen</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c>
                  <a:txBody>
                    <a:bodyPr/>
                    <a:lstStyle/>
                    <a:p>
                      <a:pPr marL="756285" indent="-756285" algn="just">
                        <a:lnSpc>
                          <a:spcPct val="110000"/>
                        </a:lnSpc>
                        <a:spcAft>
                          <a:spcPts val="0"/>
                        </a:spcAft>
                      </a:pPr>
                      <a:r>
                        <a:rPr lang="de-DE" sz="1400" dirty="0" smtClean="0">
                          <a:effectLst/>
                          <a:latin typeface="Calibri" panose="020F0502020204030204" pitchFamily="34" charset="0"/>
                          <a:ea typeface="Calibri" panose="020F0502020204030204" pitchFamily="34" charset="0"/>
                          <a:cs typeface="Times New Roman" panose="02020603050405020304" pitchFamily="18" charset="0"/>
                        </a:rPr>
                        <a:t>Tobias</a:t>
                      </a:r>
                      <a:r>
                        <a:rPr lang="de-DE" sz="1400" baseline="0" dirty="0" smtClean="0">
                          <a:effectLst/>
                          <a:latin typeface="Calibri" panose="020F0502020204030204" pitchFamily="34" charset="0"/>
                          <a:ea typeface="Calibri" panose="020F0502020204030204" pitchFamily="34" charset="0"/>
                          <a:cs typeface="Times New Roman" panose="02020603050405020304" pitchFamily="18" charset="0"/>
                        </a:rPr>
                        <a:t> </a:t>
                      </a:r>
                      <a:r>
                        <a:rPr lang="de-DE" sz="1400" baseline="0" dirty="0" err="1" smtClean="0">
                          <a:effectLst/>
                          <a:latin typeface="Calibri" panose="020F0502020204030204" pitchFamily="34" charset="0"/>
                          <a:ea typeface="Calibri" panose="020F0502020204030204" pitchFamily="34" charset="0"/>
                          <a:cs typeface="Times New Roman" panose="02020603050405020304" pitchFamily="18" charset="0"/>
                        </a:rPr>
                        <a:t>Plieninger</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c>
                  <a:txBody>
                    <a:bodyPr/>
                    <a:lstStyle/>
                    <a:p>
                      <a:pPr>
                        <a:lnSpc>
                          <a:spcPct val="110000"/>
                        </a:lnSpc>
                        <a:spcAft>
                          <a:spcPts val="0"/>
                        </a:spcAft>
                      </a:pPr>
                      <a:r>
                        <a:rPr lang="en-GB" sz="1400">
                          <a:effectLst/>
                        </a:rPr>
                        <a:t>UCPH</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c>
                  <a:txBody>
                    <a:bodyPr/>
                    <a:lstStyle/>
                    <a:p>
                      <a:pPr algn="ctr">
                        <a:lnSpc>
                          <a:spcPct val="110000"/>
                        </a:lnSpc>
                        <a:spcAft>
                          <a:spcPts val="0"/>
                        </a:spcAft>
                      </a:pPr>
                      <a:r>
                        <a:rPr lang="en-GB" sz="1400">
                          <a:effectLst/>
                        </a:rPr>
                        <a:t>DK</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r>
              <a:tr h="166776">
                <a:tc>
                  <a:txBody>
                    <a:bodyPr/>
                    <a:lstStyle/>
                    <a:p>
                      <a:pPr marL="756285" indent="-756285" algn="ctr">
                        <a:lnSpc>
                          <a:spcPct val="110000"/>
                        </a:lnSpc>
                        <a:spcAft>
                          <a:spcPts val="0"/>
                        </a:spcAft>
                      </a:pPr>
                      <a:r>
                        <a:rPr lang="en-GB" sz="1400">
                          <a:effectLst/>
                        </a:rPr>
                        <a:t>24</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c>
                  <a:txBody>
                    <a:bodyPr/>
                    <a:lstStyle/>
                    <a:p>
                      <a:pPr marL="756285" indent="-756285" algn="just">
                        <a:lnSpc>
                          <a:spcPct val="110000"/>
                        </a:lnSpc>
                        <a:spcAft>
                          <a:spcPts val="0"/>
                        </a:spcAft>
                      </a:pPr>
                      <a:r>
                        <a:rPr lang="en-GB" sz="1400">
                          <a:effectLst/>
                        </a:rPr>
                        <a:t>Naturvårdsverket</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c>
                  <a:txBody>
                    <a:bodyPr/>
                    <a:lstStyle/>
                    <a:p>
                      <a:pPr marL="756285" indent="-756285" algn="just">
                        <a:lnSpc>
                          <a:spcPct val="110000"/>
                        </a:lnSpc>
                        <a:spcAft>
                          <a:spcPts val="0"/>
                        </a:spcAft>
                      </a:pPr>
                      <a:r>
                        <a:rPr lang="de-DE" sz="1400" dirty="0" smtClean="0">
                          <a:effectLst/>
                          <a:latin typeface="Calibri" panose="020F0502020204030204" pitchFamily="34" charset="0"/>
                          <a:ea typeface="Calibri" panose="020F0502020204030204" pitchFamily="34" charset="0"/>
                          <a:cs typeface="Times New Roman" panose="02020603050405020304" pitchFamily="18" charset="0"/>
                        </a:rPr>
                        <a:t>Hannah </a:t>
                      </a:r>
                      <a:r>
                        <a:rPr lang="de-DE" sz="1400" dirty="0" err="1" smtClean="0">
                          <a:effectLst/>
                          <a:latin typeface="Calibri" panose="020F0502020204030204" pitchFamily="34" charset="0"/>
                          <a:ea typeface="Calibri" panose="020F0502020204030204" pitchFamily="34" charset="0"/>
                          <a:cs typeface="Times New Roman" panose="02020603050405020304" pitchFamily="18" charset="0"/>
                        </a:rPr>
                        <a:t>Östergård</a:t>
                      </a:r>
                      <a:r>
                        <a:rPr lang="de-DE" sz="1400" dirty="0" smtClean="0">
                          <a:effectLst/>
                          <a:latin typeface="Calibri" panose="020F0502020204030204" pitchFamily="34" charset="0"/>
                          <a:ea typeface="Calibri" panose="020F0502020204030204" pitchFamily="34" charset="0"/>
                          <a:cs typeface="Times New Roman" panose="02020603050405020304" pitchFamily="18" charset="0"/>
                        </a:rPr>
                        <a:t> </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c>
                  <a:txBody>
                    <a:bodyPr/>
                    <a:lstStyle/>
                    <a:p>
                      <a:pPr>
                        <a:lnSpc>
                          <a:spcPct val="110000"/>
                        </a:lnSpc>
                        <a:spcAft>
                          <a:spcPts val="0"/>
                        </a:spcAft>
                      </a:pPr>
                      <a:r>
                        <a:rPr lang="en-GB" sz="1400">
                          <a:effectLst/>
                        </a:rPr>
                        <a:t>SEPA</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c>
                  <a:txBody>
                    <a:bodyPr/>
                    <a:lstStyle/>
                    <a:p>
                      <a:pPr algn="ctr">
                        <a:lnSpc>
                          <a:spcPct val="110000"/>
                        </a:lnSpc>
                        <a:spcAft>
                          <a:spcPts val="0"/>
                        </a:spcAft>
                      </a:pPr>
                      <a:r>
                        <a:rPr lang="en-GB" sz="1400">
                          <a:effectLst/>
                        </a:rPr>
                        <a:t>SE</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r>
              <a:tr h="166776">
                <a:tc>
                  <a:txBody>
                    <a:bodyPr/>
                    <a:lstStyle/>
                    <a:p>
                      <a:pPr marL="756285" indent="-756285" algn="ctr">
                        <a:lnSpc>
                          <a:spcPct val="110000"/>
                        </a:lnSpc>
                        <a:spcAft>
                          <a:spcPts val="0"/>
                        </a:spcAft>
                      </a:pPr>
                      <a:r>
                        <a:rPr lang="en-GB" sz="1400">
                          <a:effectLst/>
                        </a:rPr>
                        <a:t>25</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c>
                  <a:txBody>
                    <a:bodyPr/>
                    <a:lstStyle/>
                    <a:p>
                      <a:pPr marL="756285" indent="-756285" algn="just">
                        <a:lnSpc>
                          <a:spcPct val="110000"/>
                        </a:lnSpc>
                        <a:spcAft>
                          <a:spcPts val="0"/>
                        </a:spcAft>
                      </a:pPr>
                      <a:r>
                        <a:rPr lang="en-GB" sz="1400" dirty="0">
                          <a:effectLst/>
                        </a:rPr>
                        <a:t>Joint Research Centre</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c>
                  <a:txBody>
                    <a:bodyPr/>
                    <a:lstStyle/>
                    <a:p>
                      <a:pPr marL="756285" indent="-756285" algn="just">
                        <a:lnSpc>
                          <a:spcPct val="110000"/>
                        </a:lnSpc>
                        <a:spcAft>
                          <a:spcPts val="0"/>
                        </a:spcAft>
                      </a:pPr>
                      <a:r>
                        <a:rPr lang="de-DE" sz="1400" dirty="0" smtClean="0">
                          <a:effectLst/>
                          <a:latin typeface="Calibri" panose="020F0502020204030204" pitchFamily="34" charset="0"/>
                          <a:ea typeface="Calibri" panose="020F0502020204030204" pitchFamily="34" charset="0"/>
                          <a:cs typeface="Times New Roman" panose="02020603050405020304" pitchFamily="18" charset="0"/>
                        </a:rPr>
                        <a:t>Joachim</a:t>
                      </a:r>
                      <a:r>
                        <a:rPr lang="de-DE" sz="1400" baseline="0" dirty="0" smtClean="0">
                          <a:effectLst/>
                          <a:latin typeface="Calibri" panose="020F0502020204030204" pitchFamily="34" charset="0"/>
                          <a:ea typeface="Calibri" panose="020F0502020204030204" pitchFamily="34" charset="0"/>
                          <a:cs typeface="Times New Roman" panose="02020603050405020304" pitchFamily="18" charset="0"/>
                        </a:rPr>
                        <a:t> Maes</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c>
                  <a:txBody>
                    <a:bodyPr/>
                    <a:lstStyle/>
                    <a:p>
                      <a:pPr>
                        <a:lnSpc>
                          <a:spcPct val="110000"/>
                        </a:lnSpc>
                        <a:spcAft>
                          <a:spcPts val="0"/>
                        </a:spcAft>
                      </a:pPr>
                      <a:r>
                        <a:rPr lang="en-GB" sz="1400">
                          <a:effectLst/>
                        </a:rPr>
                        <a:t>JRC</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c>
                  <a:txBody>
                    <a:bodyPr/>
                    <a:lstStyle/>
                    <a:p>
                      <a:pPr algn="ctr">
                        <a:lnSpc>
                          <a:spcPct val="110000"/>
                        </a:lnSpc>
                        <a:spcAft>
                          <a:spcPts val="0"/>
                        </a:spcAft>
                      </a:pPr>
                      <a:r>
                        <a:rPr lang="en-GB" sz="1400" dirty="0">
                          <a:effectLst/>
                        </a:rPr>
                        <a:t>EU</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327" marR="59327" marT="0" marB="0"/>
                </a:tc>
              </a:tr>
            </a:tbl>
          </a:graphicData>
        </a:graphic>
      </p:graphicFrame>
    </p:spTree>
    <p:extLst>
      <p:ext uri="{BB962C8B-B14F-4D97-AF65-F5344CB8AC3E}">
        <p14:creationId xmlns:p14="http://schemas.microsoft.com/office/powerpoint/2010/main" val="2272361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355021" y="134358"/>
            <a:ext cx="7381639" cy="400110"/>
          </a:xfrm>
          <a:prstGeom prst="rect">
            <a:avLst/>
          </a:prstGeom>
        </p:spPr>
        <p:txBody>
          <a:bodyPr wrap="square">
            <a:spAutoFit/>
          </a:bodyPr>
          <a:lstStyle/>
          <a:p>
            <a:r>
              <a:rPr lang="en-GB" sz="2000" b="1" dirty="0" smtClean="0">
                <a:solidFill>
                  <a:schemeClr val="bg1"/>
                </a:solidFill>
              </a:rPr>
              <a:t>ESMERALDA </a:t>
            </a:r>
            <a:r>
              <a:rPr lang="en-GB" sz="2000" b="1" dirty="0" err="1" smtClean="0">
                <a:solidFill>
                  <a:schemeClr val="bg1"/>
                </a:solidFill>
              </a:rPr>
              <a:t>timeplan</a:t>
            </a:r>
            <a:endParaRPr lang="en-GB" sz="2000" b="1" dirty="0">
              <a:solidFill>
                <a:srgbClr val="002060"/>
              </a:solidFill>
            </a:endParaRPr>
          </a:p>
        </p:txBody>
      </p:sp>
      <p:pic>
        <p:nvPicPr>
          <p:cNvPr id="3" name="Grafik 3"/>
          <p:cNvPicPr>
            <a:picLocks noChangeAspect="1"/>
          </p:cNvPicPr>
          <p:nvPr/>
        </p:nvPicPr>
        <p:blipFill>
          <a:blip r:embed="rId2">
            <a:clrChange>
              <a:clrFrom>
                <a:srgbClr val="FFFFFF"/>
              </a:clrFrom>
              <a:clrTo>
                <a:srgbClr val="FFFFFF">
                  <a:alpha val="0"/>
                </a:srgbClr>
              </a:clrTo>
            </a:clrChange>
            <a:duotone>
              <a:prstClr val="black"/>
              <a:schemeClr val="accent5">
                <a:tint val="45000"/>
                <a:satMod val="400000"/>
              </a:schemeClr>
            </a:duotone>
          </a:blip>
          <a:stretch>
            <a:fillRect/>
          </a:stretch>
        </p:blipFill>
        <p:spPr>
          <a:xfrm>
            <a:off x="0" y="2010891"/>
            <a:ext cx="9116608" cy="4514707"/>
          </a:xfrm>
          <a:prstGeom prst="rect">
            <a:avLst/>
          </a:prstGeom>
        </p:spPr>
      </p:pic>
      <p:sp>
        <p:nvSpPr>
          <p:cNvPr id="4" name="Rechteck 2"/>
          <p:cNvSpPr/>
          <p:nvPr/>
        </p:nvSpPr>
        <p:spPr>
          <a:xfrm>
            <a:off x="146259" y="1610781"/>
            <a:ext cx="9056452" cy="400110"/>
          </a:xfrm>
          <a:prstGeom prst="rect">
            <a:avLst/>
          </a:prstGeom>
        </p:spPr>
        <p:txBody>
          <a:bodyPr wrap="square">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000" dirty="0" smtClean="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rPr>
              <a:t>Timeline showing the integration of ESMERALDA in related EU and global activities</a:t>
            </a:r>
            <a:r>
              <a:rPr lang="en-GB" sz="2000" dirty="0">
                <a:solidFill>
                  <a:srgbClr val="002060"/>
                </a:solidFill>
                <a:latin typeface="Calibri" panose="020F0502020204030204" pitchFamily="34" charset="0"/>
                <a:ea typeface="Times New Roman" panose="02020603050405020304" pitchFamily="18" charset="0"/>
                <a:cs typeface="Times New Roman" panose="02020603050405020304" pitchFamily="18" charset="0"/>
              </a:rPr>
              <a:t>:</a:t>
            </a:r>
            <a:endParaRPr lang="de-DE" sz="2000" dirty="0">
              <a:solidFill>
                <a:srgbClr val="002060"/>
              </a:solidFill>
            </a:endParaRPr>
          </a:p>
        </p:txBody>
      </p:sp>
      <p:sp>
        <p:nvSpPr>
          <p:cNvPr id="2" name="Rectangle 1"/>
          <p:cNvSpPr/>
          <p:nvPr/>
        </p:nvSpPr>
        <p:spPr>
          <a:xfrm>
            <a:off x="146259" y="850422"/>
            <a:ext cx="4572000" cy="707886"/>
          </a:xfrm>
          <a:prstGeom prst="rect">
            <a:avLst/>
          </a:prstGeom>
        </p:spPr>
        <p:txBody>
          <a:bodyPr>
            <a:spAutoFit/>
          </a:bodyPr>
          <a:lstStyle/>
          <a:p>
            <a:pPr marL="342900" indent="-342900">
              <a:buBlip>
                <a:blip r:embed="rId3"/>
              </a:buBlip>
            </a:pPr>
            <a:r>
              <a:rPr lang="en-GB" sz="2000" b="1" dirty="0">
                <a:solidFill>
                  <a:srgbClr val="002060"/>
                </a:solidFill>
              </a:rPr>
              <a:t>Project start: 01.02.2015</a:t>
            </a:r>
          </a:p>
          <a:p>
            <a:pPr marL="342900" indent="-342900">
              <a:buBlip>
                <a:blip r:embed="rId3"/>
              </a:buBlip>
            </a:pPr>
            <a:r>
              <a:rPr lang="en-GB" sz="2000" b="1" dirty="0">
                <a:solidFill>
                  <a:srgbClr val="002060"/>
                </a:solidFill>
              </a:rPr>
              <a:t>Project duration: 42 months</a:t>
            </a:r>
          </a:p>
        </p:txBody>
      </p:sp>
    </p:spTree>
    <p:extLst>
      <p:ext uri="{BB962C8B-B14F-4D97-AF65-F5344CB8AC3E}">
        <p14:creationId xmlns:p14="http://schemas.microsoft.com/office/powerpoint/2010/main" val="10427163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391696" y="150405"/>
            <a:ext cx="3343142" cy="400110"/>
          </a:xfrm>
          <a:prstGeom prst="rect">
            <a:avLst/>
          </a:prstGeom>
        </p:spPr>
        <p:txBody>
          <a:bodyPr wrap="square">
            <a:spAutoFit/>
          </a:bodyPr>
          <a:lstStyle/>
          <a:p>
            <a:pPr algn="just"/>
            <a:r>
              <a:rPr lang="en-GB" sz="2000" b="1" dirty="0">
                <a:solidFill>
                  <a:schemeClr val="bg1"/>
                </a:solidFill>
              </a:rPr>
              <a:t>ESMERALDA working phases</a:t>
            </a:r>
          </a:p>
        </p:txBody>
      </p:sp>
      <p:sp>
        <p:nvSpPr>
          <p:cNvPr id="5" name="Rechteck 1"/>
          <p:cNvSpPr/>
          <p:nvPr/>
        </p:nvSpPr>
        <p:spPr>
          <a:xfrm>
            <a:off x="101449" y="1085962"/>
            <a:ext cx="8941102" cy="1015663"/>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just">
              <a:spcAft>
                <a:spcPts val="1200"/>
              </a:spcAft>
            </a:pPr>
            <a:r>
              <a:rPr lang="en-GB" sz="2000" b="1" dirty="0" smtClean="0">
                <a:solidFill>
                  <a:srgbClr val="002060"/>
                </a:solidFill>
              </a:rPr>
              <a:t>1</a:t>
            </a:r>
            <a:r>
              <a:rPr lang="en-GB" sz="2000" b="1" baseline="30000" dirty="0" smtClean="0">
                <a:solidFill>
                  <a:srgbClr val="002060"/>
                </a:solidFill>
              </a:rPr>
              <a:t>st</a:t>
            </a:r>
            <a:r>
              <a:rPr lang="en-GB" sz="2000" b="1" dirty="0" smtClean="0">
                <a:solidFill>
                  <a:srgbClr val="002060"/>
                </a:solidFill>
              </a:rPr>
              <a:t> phase</a:t>
            </a:r>
            <a:r>
              <a:rPr lang="en-GB" sz="2000" dirty="0" smtClean="0">
                <a:solidFill>
                  <a:srgbClr val="002060"/>
                </a:solidFill>
              </a:rPr>
              <a:t>: Identification </a:t>
            </a:r>
            <a:r>
              <a:rPr lang="en-GB" sz="2000" dirty="0">
                <a:solidFill>
                  <a:srgbClr val="002060"/>
                </a:solidFill>
              </a:rPr>
              <a:t>of relevant </a:t>
            </a:r>
            <a:r>
              <a:rPr lang="en-GB" sz="2000" b="1" dirty="0">
                <a:solidFill>
                  <a:srgbClr val="002060"/>
                </a:solidFill>
              </a:rPr>
              <a:t>stakeholders</a:t>
            </a:r>
            <a:r>
              <a:rPr lang="en-GB" sz="2000" dirty="0">
                <a:solidFill>
                  <a:srgbClr val="002060"/>
                </a:solidFill>
              </a:rPr>
              <a:t> and </a:t>
            </a:r>
            <a:r>
              <a:rPr lang="en-GB" sz="2000" dirty="0" smtClean="0">
                <a:solidFill>
                  <a:srgbClr val="002060"/>
                </a:solidFill>
              </a:rPr>
              <a:t>stocktaking, collecting </a:t>
            </a:r>
            <a:r>
              <a:rPr lang="en-GB" sz="2000" dirty="0">
                <a:solidFill>
                  <a:srgbClr val="002060"/>
                </a:solidFill>
              </a:rPr>
              <a:t>and linking </a:t>
            </a:r>
            <a:r>
              <a:rPr lang="en-GB" sz="2000" b="1" dirty="0">
                <a:solidFill>
                  <a:srgbClr val="002060"/>
                </a:solidFill>
              </a:rPr>
              <a:t>existing approaches </a:t>
            </a:r>
            <a:r>
              <a:rPr lang="en-GB" sz="2000" dirty="0">
                <a:solidFill>
                  <a:srgbClr val="002060"/>
                </a:solidFill>
              </a:rPr>
              <a:t>for ES mapping and assessment, </a:t>
            </a:r>
            <a:r>
              <a:rPr lang="en-GB" sz="2000" dirty="0" smtClean="0">
                <a:solidFill>
                  <a:srgbClr val="002060"/>
                </a:solidFill>
              </a:rPr>
              <a:t>creating </a:t>
            </a:r>
            <a:r>
              <a:rPr lang="en-GB" sz="2000" dirty="0">
                <a:solidFill>
                  <a:srgbClr val="002060"/>
                </a:solidFill>
              </a:rPr>
              <a:t>links to existing </a:t>
            </a:r>
            <a:r>
              <a:rPr lang="en-GB" sz="2000" b="1" dirty="0">
                <a:solidFill>
                  <a:srgbClr val="002060"/>
                </a:solidFill>
              </a:rPr>
              <a:t>related projects </a:t>
            </a:r>
            <a:r>
              <a:rPr lang="en-GB" sz="2000" dirty="0">
                <a:solidFill>
                  <a:srgbClr val="002060"/>
                </a:solidFill>
              </a:rPr>
              <a:t>and </a:t>
            </a:r>
            <a:r>
              <a:rPr lang="en-GB" sz="2000" b="1" dirty="0">
                <a:solidFill>
                  <a:srgbClr val="002060"/>
                </a:solidFill>
              </a:rPr>
              <a:t>databases</a:t>
            </a:r>
            <a:r>
              <a:rPr lang="en-GB" sz="2000" dirty="0" smtClean="0">
                <a:solidFill>
                  <a:srgbClr val="002060"/>
                </a:solidFill>
              </a:rPr>
              <a:t>;</a:t>
            </a:r>
          </a:p>
        </p:txBody>
      </p:sp>
      <p:sp>
        <p:nvSpPr>
          <p:cNvPr id="6" name="Rechteck 5"/>
          <p:cNvSpPr/>
          <p:nvPr/>
        </p:nvSpPr>
        <p:spPr>
          <a:xfrm>
            <a:off x="101449" y="3666278"/>
            <a:ext cx="8941102" cy="707886"/>
          </a:xfrm>
          <a:prstGeom prst="rect">
            <a:avLst/>
          </a:prstGeom>
          <a:solidFill>
            <a:schemeClr val="accent1">
              <a:lumMod val="60000"/>
              <a:lumOff val="40000"/>
            </a:schemeClr>
          </a:solidFill>
          <a:effectLst>
            <a:outerShdw blurRad="50800" dist="38100" dir="2700000" algn="tl" rotWithShape="0">
              <a:prstClr val="black">
                <a:alpha val="40000"/>
              </a:prstClr>
            </a:outerShdw>
          </a:effectLst>
        </p:spPr>
        <p:txBody>
          <a:bodyPr wrap="square">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just">
              <a:spcAft>
                <a:spcPts val="1200"/>
              </a:spcAft>
            </a:pPr>
            <a:r>
              <a:rPr lang="en-GB" sz="2000" b="1" dirty="0" smtClean="0">
                <a:solidFill>
                  <a:srgbClr val="002060"/>
                </a:solidFill>
              </a:rPr>
              <a:t>4</a:t>
            </a:r>
            <a:r>
              <a:rPr lang="en-GB" sz="2000" b="1" baseline="30000" dirty="0" smtClean="0">
                <a:solidFill>
                  <a:srgbClr val="002060"/>
                </a:solidFill>
              </a:rPr>
              <a:t>th</a:t>
            </a:r>
            <a:r>
              <a:rPr lang="en-GB" sz="2000" b="1" dirty="0" smtClean="0">
                <a:solidFill>
                  <a:srgbClr val="002060"/>
                </a:solidFill>
              </a:rPr>
              <a:t> phase</a:t>
            </a:r>
            <a:r>
              <a:rPr lang="en-GB" sz="2000" dirty="0" smtClean="0">
                <a:solidFill>
                  <a:srgbClr val="002060"/>
                </a:solidFill>
              </a:rPr>
              <a:t>: Feedbacks </a:t>
            </a:r>
            <a:r>
              <a:rPr lang="en-GB" sz="2000" dirty="0">
                <a:solidFill>
                  <a:srgbClr val="002060"/>
                </a:solidFill>
              </a:rPr>
              <a:t>from ESMERALDA stakeholders and other relevant user groups, </a:t>
            </a:r>
            <a:r>
              <a:rPr lang="en-GB" sz="2000" dirty="0" smtClean="0">
                <a:solidFill>
                  <a:srgbClr val="002060"/>
                </a:solidFill>
              </a:rPr>
              <a:t> </a:t>
            </a:r>
            <a:r>
              <a:rPr lang="en-GB" sz="2000" b="1" dirty="0" smtClean="0">
                <a:solidFill>
                  <a:srgbClr val="002060"/>
                </a:solidFill>
              </a:rPr>
              <a:t>methodology improvement</a:t>
            </a:r>
            <a:r>
              <a:rPr lang="en-GB" sz="2000" dirty="0" smtClean="0">
                <a:solidFill>
                  <a:srgbClr val="002060"/>
                </a:solidFill>
              </a:rPr>
              <a:t>;</a:t>
            </a:r>
            <a:endParaRPr lang="de-DE" sz="2000" dirty="0">
              <a:solidFill>
                <a:srgbClr val="002060"/>
              </a:solidFill>
            </a:endParaRPr>
          </a:p>
        </p:txBody>
      </p:sp>
      <p:sp>
        <p:nvSpPr>
          <p:cNvPr id="7" name="Rechteck 9"/>
          <p:cNvSpPr/>
          <p:nvPr/>
        </p:nvSpPr>
        <p:spPr>
          <a:xfrm>
            <a:off x="101449" y="5179618"/>
            <a:ext cx="8941102" cy="1015663"/>
          </a:xfrm>
          <a:prstGeom prst="rect">
            <a:avLst/>
          </a:prstGeom>
          <a:solidFill>
            <a:srgbClr val="002060"/>
          </a:solidFill>
          <a:effectLst>
            <a:outerShdw blurRad="50800" dist="38100" dir="2700000" algn="tl" rotWithShape="0">
              <a:prstClr val="black">
                <a:alpha val="40000"/>
              </a:prstClr>
            </a:outerShdw>
          </a:effectLst>
        </p:spPr>
        <p:txBody>
          <a:bodyPr wrap="square">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just">
              <a:spcAft>
                <a:spcPts val="1200"/>
              </a:spcAft>
            </a:pPr>
            <a:r>
              <a:rPr lang="en-GB" sz="2000" b="1" dirty="0" smtClean="0">
                <a:solidFill>
                  <a:schemeClr val="bg1"/>
                </a:solidFill>
              </a:rPr>
              <a:t>6</a:t>
            </a:r>
            <a:r>
              <a:rPr lang="en-GB" sz="2000" b="1" baseline="30000" dirty="0" smtClean="0">
                <a:solidFill>
                  <a:schemeClr val="bg1"/>
                </a:solidFill>
              </a:rPr>
              <a:t>th</a:t>
            </a:r>
            <a:r>
              <a:rPr lang="en-GB" sz="2000" b="1" dirty="0" smtClean="0">
                <a:solidFill>
                  <a:schemeClr val="bg1"/>
                </a:solidFill>
              </a:rPr>
              <a:t> phase</a:t>
            </a:r>
            <a:r>
              <a:rPr lang="en-GB" sz="2000" dirty="0" smtClean="0">
                <a:solidFill>
                  <a:schemeClr val="bg1"/>
                </a:solidFill>
              </a:rPr>
              <a:t>: Safeguarding </a:t>
            </a:r>
            <a:r>
              <a:rPr lang="en-GB" sz="2000" dirty="0">
                <a:solidFill>
                  <a:schemeClr val="bg1"/>
                </a:solidFill>
              </a:rPr>
              <a:t>the </a:t>
            </a:r>
            <a:r>
              <a:rPr lang="en-GB" sz="2000" b="1" dirty="0">
                <a:solidFill>
                  <a:schemeClr val="bg1"/>
                </a:solidFill>
              </a:rPr>
              <a:t>implementation</a:t>
            </a:r>
            <a:r>
              <a:rPr lang="en-GB" sz="2000" dirty="0">
                <a:solidFill>
                  <a:schemeClr val="bg1"/>
                </a:solidFill>
              </a:rPr>
              <a:t> of </a:t>
            </a:r>
            <a:r>
              <a:rPr lang="en-GB" sz="2000" dirty="0" smtClean="0">
                <a:solidFill>
                  <a:schemeClr val="bg1"/>
                </a:solidFill>
              </a:rPr>
              <a:t>project </a:t>
            </a:r>
            <a:r>
              <a:rPr lang="en-GB" sz="2000" dirty="0">
                <a:solidFill>
                  <a:schemeClr val="bg1"/>
                </a:solidFill>
              </a:rPr>
              <a:t>results in the context of the BD Strategy and Horizon </a:t>
            </a:r>
            <a:r>
              <a:rPr lang="en-GB" sz="2000" dirty="0" smtClean="0">
                <a:solidFill>
                  <a:schemeClr val="bg1"/>
                </a:solidFill>
              </a:rPr>
              <a:t>2020, including strategies </a:t>
            </a:r>
            <a:r>
              <a:rPr lang="en-GB" sz="2000" dirty="0">
                <a:solidFill>
                  <a:schemeClr val="bg1"/>
                </a:solidFill>
              </a:rPr>
              <a:t>for long-term implementation beyond </a:t>
            </a:r>
            <a:r>
              <a:rPr lang="en-GB" sz="2000" dirty="0" smtClean="0">
                <a:solidFill>
                  <a:schemeClr val="bg1"/>
                </a:solidFill>
              </a:rPr>
              <a:t>ESMERALDA</a:t>
            </a:r>
          </a:p>
        </p:txBody>
      </p:sp>
      <p:sp>
        <p:nvSpPr>
          <p:cNvPr id="8" name="Rechteck 10"/>
          <p:cNvSpPr/>
          <p:nvPr/>
        </p:nvSpPr>
        <p:spPr>
          <a:xfrm>
            <a:off x="101449" y="4423792"/>
            <a:ext cx="8941102" cy="707886"/>
          </a:xfrm>
          <a:prstGeom prst="rect">
            <a:avLst/>
          </a:prstGeom>
          <a:solidFill>
            <a:schemeClr val="accent1">
              <a:lumMod val="75000"/>
            </a:schemeClr>
          </a:solidFill>
          <a:effectLst>
            <a:outerShdw blurRad="50800" dist="38100" dir="2700000" algn="tl" rotWithShape="0">
              <a:prstClr val="black">
                <a:alpha val="40000"/>
              </a:prstClr>
            </a:outerShdw>
          </a:effectLst>
        </p:spPr>
        <p:txBody>
          <a:bodyPr wrap="square">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just">
              <a:spcAft>
                <a:spcPts val="1200"/>
              </a:spcAft>
            </a:pPr>
            <a:r>
              <a:rPr lang="en-GB" sz="2000" b="1" dirty="0" smtClean="0">
                <a:solidFill>
                  <a:schemeClr val="accent4">
                    <a:lumMod val="20000"/>
                    <a:lumOff val="80000"/>
                  </a:schemeClr>
                </a:solidFill>
              </a:rPr>
              <a:t>5</a:t>
            </a:r>
            <a:r>
              <a:rPr lang="en-GB" sz="2000" b="1" baseline="30000" dirty="0" smtClean="0">
                <a:solidFill>
                  <a:schemeClr val="accent4">
                    <a:lumMod val="20000"/>
                    <a:lumOff val="80000"/>
                  </a:schemeClr>
                </a:solidFill>
              </a:rPr>
              <a:t>th</a:t>
            </a:r>
            <a:r>
              <a:rPr lang="en-GB" sz="2000" b="1" dirty="0" smtClean="0">
                <a:solidFill>
                  <a:schemeClr val="accent4">
                    <a:lumMod val="20000"/>
                    <a:lumOff val="80000"/>
                  </a:schemeClr>
                </a:solidFill>
              </a:rPr>
              <a:t> phase</a:t>
            </a:r>
            <a:r>
              <a:rPr lang="en-GB" sz="2000" dirty="0" smtClean="0">
                <a:solidFill>
                  <a:schemeClr val="accent4">
                    <a:lumMod val="20000"/>
                    <a:lumOff val="80000"/>
                  </a:schemeClr>
                </a:solidFill>
              </a:rPr>
              <a:t>: Producing </a:t>
            </a:r>
            <a:r>
              <a:rPr lang="en-GB" sz="2000" b="1" dirty="0">
                <a:solidFill>
                  <a:schemeClr val="accent4">
                    <a:lumMod val="20000"/>
                    <a:lumOff val="80000"/>
                  </a:schemeClr>
                </a:solidFill>
              </a:rPr>
              <a:t>tailored and flexible solutions </a:t>
            </a:r>
            <a:r>
              <a:rPr lang="en-GB" sz="2000" dirty="0">
                <a:solidFill>
                  <a:schemeClr val="accent4">
                    <a:lumMod val="20000"/>
                    <a:lumOff val="80000"/>
                  </a:schemeClr>
                </a:solidFill>
              </a:rPr>
              <a:t>for ES mapping and assessment for policy and decision </a:t>
            </a:r>
            <a:r>
              <a:rPr lang="en-GB" sz="2000" dirty="0" smtClean="0">
                <a:solidFill>
                  <a:schemeClr val="accent4">
                    <a:lumMod val="20000"/>
                    <a:lumOff val="80000"/>
                  </a:schemeClr>
                </a:solidFill>
              </a:rPr>
              <a:t>making;</a:t>
            </a:r>
            <a:endParaRPr lang="de-DE" sz="2000" dirty="0">
              <a:solidFill>
                <a:schemeClr val="accent4">
                  <a:lumMod val="20000"/>
                  <a:lumOff val="80000"/>
                </a:schemeClr>
              </a:solidFill>
            </a:endParaRPr>
          </a:p>
        </p:txBody>
      </p:sp>
      <p:sp>
        <p:nvSpPr>
          <p:cNvPr id="9" name="Rechteck 11"/>
          <p:cNvSpPr/>
          <p:nvPr/>
        </p:nvSpPr>
        <p:spPr>
          <a:xfrm>
            <a:off x="101449" y="2908765"/>
            <a:ext cx="8941102" cy="707886"/>
          </a:xfrm>
          <a:prstGeom prst="rect">
            <a:avLst/>
          </a:prstGeom>
          <a:solidFill>
            <a:schemeClr val="accent1">
              <a:lumMod val="40000"/>
              <a:lumOff val="60000"/>
            </a:schemeClr>
          </a:solidFill>
          <a:effectLst>
            <a:outerShdw blurRad="50800" dist="38100" dir="2700000" algn="tl" rotWithShape="0">
              <a:prstClr val="black">
                <a:alpha val="40000"/>
              </a:prstClr>
            </a:outerShdw>
          </a:effectLst>
        </p:spPr>
        <p:txBody>
          <a:bodyPr wrap="square">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just">
              <a:spcAft>
                <a:spcPts val="1200"/>
              </a:spcAft>
            </a:pPr>
            <a:r>
              <a:rPr lang="en-GB" sz="2000" b="1" dirty="0" smtClean="0">
                <a:solidFill>
                  <a:srgbClr val="002060"/>
                </a:solidFill>
              </a:rPr>
              <a:t>3</a:t>
            </a:r>
            <a:r>
              <a:rPr lang="en-GB" sz="2000" b="1" baseline="30000" dirty="0" smtClean="0">
                <a:solidFill>
                  <a:srgbClr val="002060"/>
                </a:solidFill>
              </a:rPr>
              <a:t>rd</a:t>
            </a:r>
            <a:r>
              <a:rPr lang="en-GB" sz="2000" b="1" dirty="0" smtClean="0">
                <a:solidFill>
                  <a:srgbClr val="002060"/>
                </a:solidFill>
              </a:rPr>
              <a:t> phase</a:t>
            </a:r>
            <a:r>
              <a:rPr lang="en-GB" sz="2000" dirty="0" smtClean="0">
                <a:solidFill>
                  <a:srgbClr val="002060"/>
                </a:solidFill>
              </a:rPr>
              <a:t>: </a:t>
            </a:r>
            <a:r>
              <a:rPr lang="en-GB" sz="2000" b="1" dirty="0" smtClean="0">
                <a:solidFill>
                  <a:srgbClr val="002060"/>
                </a:solidFill>
              </a:rPr>
              <a:t>Testing</a:t>
            </a:r>
            <a:r>
              <a:rPr lang="en-GB" sz="2000" dirty="0" smtClean="0">
                <a:solidFill>
                  <a:srgbClr val="002060"/>
                </a:solidFill>
              </a:rPr>
              <a:t> </a:t>
            </a:r>
            <a:r>
              <a:rPr lang="en-GB" sz="2000" dirty="0">
                <a:solidFill>
                  <a:srgbClr val="002060"/>
                </a:solidFill>
              </a:rPr>
              <a:t>the developed methodology in representative thematic and biome-oriented </a:t>
            </a:r>
            <a:r>
              <a:rPr lang="en-GB" sz="2000" b="1" u="sng" dirty="0">
                <a:solidFill>
                  <a:srgbClr val="002060"/>
                </a:solidFill>
              </a:rPr>
              <a:t>W</a:t>
            </a:r>
            <a:r>
              <a:rPr lang="en-GB" sz="2000" b="1" u="sng" dirty="0" smtClean="0">
                <a:solidFill>
                  <a:srgbClr val="002060"/>
                </a:solidFill>
              </a:rPr>
              <a:t>orkshops</a:t>
            </a:r>
            <a:r>
              <a:rPr lang="en-GB" sz="2000" dirty="0" smtClean="0">
                <a:solidFill>
                  <a:srgbClr val="002060"/>
                </a:solidFill>
              </a:rPr>
              <a:t> </a:t>
            </a:r>
            <a:r>
              <a:rPr lang="en-GB" sz="2000" dirty="0">
                <a:solidFill>
                  <a:srgbClr val="002060"/>
                </a:solidFill>
              </a:rPr>
              <a:t>and </a:t>
            </a:r>
            <a:r>
              <a:rPr lang="en-GB" sz="2000" b="1" dirty="0">
                <a:solidFill>
                  <a:srgbClr val="002060"/>
                </a:solidFill>
              </a:rPr>
              <a:t>C</a:t>
            </a:r>
            <a:r>
              <a:rPr lang="en-GB" sz="2000" b="1" dirty="0" smtClean="0">
                <a:solidFill>
                  <a:srgbClr val="002060"/>
                </a:solidFill>
              </a:rPr>
              <a:t>ase studies </a:t>
            </a:r>
            <a:r>
              <a:rPr lang="en-GB" sz="2000" dirty="0" smtClean="0">
                <a:solidFill>
                  <a:srgbClr val="002060"/>
                </a:solidFill>
              </a:rPr>
              <a:t>across EU member states;</a:t>
            </a:r>
          </a:p>
        </p:txBody>
      </p:sp>
      <p:sp>
        <p:nvSpPr>
          <p:cNvPr id="10" name="Rechteck 12"/>
          <p:cNvSpPr/>
          <p:nvPr/>
        </p:nvSpPr>
        <p:spPr>
          <a:xfrm>
            <a:off x="101449" y="2151252"/>
            <a:ext cx="8941102" cy="707886"/>
          </a:xfrm>
          <a:prstGeom prst="rect">
            <a:avLst/>
          </a:prstGeom>
          <a:solidFill>
            <a:schemeClr val="accent1">
              <a:lumMod val="20000"/>
              <a:lumOff val="80000"/>
            </a:schemeClr>
          </a:solidFill>
          <a:effectLst>
            <a:outerShdw blurRad="50800" dist="38100" dir="2700000" algn="tl" rotWithShape="0">
              <a:prstClr val="black">
                <a:alpha val="40000"/>
              </a:prstClr>
            </a:outerShdw>
          </a:effectLst>
        </p:spPr>
        <p:txBody>
          <a:bodyPr wrap="square">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just">
              <a:spcAft>
                <a:spcPts val="1200"/>
              </a:spcAft>
            </a:pPr>
            <a:r>
              <a:rPr lang="en-GB" sz="2000" b="1" dirty="0" smtClean="0">
                <a:solidFill>
                  <a:srgbClr val="002060"/>
                </a:solidFill>
              </a:rPr>
              <a:t>2</a:t>
            </a:r>
            <a:r>
              <a:rPr lang="en-GB" sz="2000" b="1" baseline="30000" dirty="0" smtClean="0">
                <a:solidFill>
                  <a:srgbClr val="002060"/>
                </a:solidFill>
              </a:rPr>
              <a:t>nd</a:t>
            </a:r>
            <a:r>
              <a:rPr lang="en-GB" sz="2000" b="1" dirty="0" smtClean="0">
                <a:solidFill>
                  <a:srgbClr val="002060"/>
                </a:solidFill>
              </a:rPr>
              <a:t> phase</a:t>
            </a:r>
            <a:r>
              <a:rPr lang="en-GB" sz="2000" dirty="0" smtClean="0">
                <a:solidFill>
                  <a:srgbClr val="002060"/>
                </a:solidFill>
              </a:rPr>
              <a:t>: Development </a:t>
            </a:r>
            <a:r>
              <a:rPr lang="en-GB" sz="2000" dirty="0">
                <a:solidFill>
                  <a:srgbClr val="002060"/>
                </a:solidFill>
              </a:rPr>
              <a:t>of the </a:t>
            </a:r>
            <a:r>
              <a:rPr lang="en-GB" sz="2000" b="1" dirty="0">
                <a:solidFill>
                  <a:srgbClr val="002060"/>
                </a:solidFill>
              </a:rPr>
              <a:t>multi-tiered ES mapping and assessment </a:t>
            </a:r>
            <a:r>
              <a:rPr lang="en-GB" sz="2000" b="1" dirty="0" smtClean="0">
                <a:solidFill>
                  <a:srgbClr val="002060"/>
                </a:solidFill>
              </a:rPr>
              <a:t>methodology</a:t>
            </a:r>
            <a:r>
              <a:rPr lang="en-GB" sz="2000" dirty="0" smtClean="0">
                <a:solidFill>
                  <a:srgbClr val="002060"/>
                </a:solidFill>
              </a:rPr>
              <a:t>;</a:t>
            </a:r>
          </a:p>
        </p:txBody>
      </p:sp>
    </p:spTree>
    <p:extLst>
      <p:ext uri="{BB962C8B-B14F-4D97-AF65-F5344CB8AC3E}">
        <p14:creationId xmlns:p14="http://schemas.microsoft.com/office/powerpoint/2010/main" val="32852335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374055" y="162931"/>
            <a:ext cx="3560270" cy="400110"/>
          </a:xfrm>
          <a:prstGeom prst="rect">
            <a:avLst/>
          </a:prstGeom>
        </p:spPr>
        <p:txBody>
          <a:bodyPr wrap="none">
            <a:spAutoFit/>
          </a:bodyPr>
          <a:lstStyle/>
          <a:p>
            <a:r>
              <a:rPr lang="en-GB" sz="2000" b="1" dirty="0">
                <a:solidFill>
                  <a:schemeClr val="bg1"/>
                </a:solidFill>
              </a:rPr>
              <a:t>ESMERALDA political </a:t>
            </a:r>
            <a:r>
              <a:rPr lang="en-GB" sz="2000" b="1" dirty="0" smtClean="0">
                <a:solidFill>
                  <a:schemeClr val="bg1"/>
                </a:solidFill>
              </a:rPr>
              <a:t>relevance</a:t>
            </a:r>
            <a:endParaRPr lang="en-GB" sz="2000" b="1" dirty="0">
              <a:solidFill>
                <a:schemeClr val="bg1"/>
              </a:solidFill>
            </a:endParaRPr>
          </a:p>
        </p:txBody>
      </p:sp>
      <p:sp>
        <p:nvSpPr>
          <p:cNvPr id="6" name="Rectangle 5"/>
          <p:cNvSpPr/>
          <p:nvPr/>
        </p:nvSpPr>
        <p:spPr>
          <a:xfrm>
            <a:off x="269308" y="967851"/>
            <a:ext cx="8523961" cy="3785652"/>
          </a:xfrm>
          <a:prstGeom prst="rect">
            <a:avLst/>
          </a:prstGeom>
        </p:spPr>
        <p:txBody>
          <a:bodyPr wrap="square">
            <a:spAutoFit/>
          </a:bodyPr>
          <a:lstStyle/>
          <a:p>
            <a:pPr marL="342900" indent="-342900">
              <a:spcBef>
                <a:spcPts val="600"/>
              </a:spcBef>
              <a:spcAft>
                <a:spcPts val="600"/>
              </a:spcAft>
              <a:buBlip>
                <a:blip r:embed="rId2"/>
              </a:buBlip>
            </a:pPr>
            <a:r>
              <a:rPr lang="en-GB" sz="2000" dirty="0">
                <a:solidFill>
                  <a:srgbClr val="002060"/>
                </a:solidFill>
              </a:rPr>
              <a:t>Bringing ES into application at the science-policy-society interface is not only dependent on raising awareness</a:t>
            </a:r>
          </a:p>
          <a:p>
            <a:pPr marL="342900" indent="-342900">
              <a:spcBef>
                <a:spcPts val="600"/>
              </a:spcBef>
              <a:spcAft>
                <a:spcPts val="600"/>
              </a:spcAft>
              <a:buBlip>
                <a:blip r:embed="rId2"/>
              </a:buBlip>
            </a:pPr>
            <a:r>
              <a:rPr lang="en-GB" sz="2000" dirty="0">
                <a:solidFill>
                  <a:srgbClr val="002060"/>
                </a:solidFill>
              </a:rPr>
              <a:t>ESMERALDA will provide tools to demonstrate how ES approaches can make a difference</a:t>
            </a:r>
          </a:p>
          <a:p>
            <a:pPr marL="342900" indent="-342900">
              <a:spcBef>
                <a:spcPts val="600"/>
              </a:spcBef>
              <a:spcAft>
                <a:spcPts val="600"/>
              </a:spcAft>
              <a:buBlip>
                <a:blip r:embed="rId2"/>
              </a:buBlip>
            </a:pPr>
            <a:r>
              <a:rPr lang="en-GB" sz="2000" dirty="0">
                <a:solidFill>
                  <a:srgbClr val="002060"/>
                </a:solidFill>
              </a:rPr>
              <a:t>Creating a network of stakeholders, practitioners, researchers and policy makers</a:t>
            </a:r>
          </a:p>
          <a:p>
            <a:pPr marL="342900" indent="-342900">
              <a:spcBef>
                <a:spcPts val="600"/>
              </a:spcBef>
              <a:spcAft>
                <a:spcPts val="600"/>
              </a:spcAft>
              <a:buBlip>
                <a:blip r:embed="rId2"/>
              </a:buBlip>
            </a:pPr>
            <a:r>
              <a:rPr lang="en-GB" sz="2000" dirty="0">
                <a:solidFill>
                  <a:srgbClr val="002060"/>
                </a:solidFill>
              </a:rPr>
              <a:t>ESMARALDA will substantially enhance and support work under Action 5 in EU</a:t>
            </a:r>
          </a:p>
          <a:p>
            <a:pPr marL="342900" indent="-342900">
              <a:spcBef>
                <a:spcPts val="600"/>
              </a:spcBef>
              <a:spcAft>
                <a:spcPts val="600"/>
              </a:spcAft>
              <a:buBlip>
                <a:blip r:embed="rId2"/>
              </a:buBlip>
            </a:pPr>
            <a:r>
              <a:rPr lang="en-GB" sz="2000" dirty="0">
                <a:solidFill>
                  <a:srgbClr val="002060"/>
                </a:solidFill>
              </a:rPr>
              <a:t>Increase ES approach’s applicability in EU and national policies having impact on natural resources</a:t>
            </a:r>
            <a:endParaRPr lang="de-DE" sz="2000" dirty="0">
              <a:solidFill>
                <a:srgbClr val="002060"/>
              </a:solidFill>
            </a:endParaRPr>
          </a:p>
        </p:txBody>
      </p:sp>
    </p:spTree>
    <p:extLst>
      <p:ext uri="{BB962C8B-B14F-4D97-AF65-F5344CB8AC3E}">
        <p14:creationId xmlns:p14="http://schemas.microsoft.com/office/powerpoint/2010/main" val="243848199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1371</TotalTime>
  <Words>946</Words>
  <Application>Microsoft Office PowerPoint</Application>
  <PresentationFormat>On-screen Show (4:3)</PresentationFormat>
  <Paragraphs>199</Paragraphs>
  <Slides>10</Slides>
  <Notes>0</Notes>
  <HiddenSlides>0</HiddenSlides>
  <MMClips>0</MMClips>
  <ScaleCrop>false</ScaleCrop>
  <HeadingPairs>
    <vt:vector size="4" baseType="variant">
      <vt:variant>
        <vt:lpstr>Theme</vt:lpstr>
      </vt:variant>
      <vt:variant>
        <vt:i4>2</vt:i4>
      </vt:variant>
      <vt:variant>
        <vt:lpstr>Slide Titles</vt:lpstr>
      </vt:variant>
      <vt:variant>
        <vt:i4>10</vt:i4>
      </vt:variant>
    </vt:vector>
  </HeadingPairs>
  <TitlesOfParts>
    <vt:vector size="12" baseType="lpstr">
      <vt:lpstr>Office Theme</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Pensoft Publishers Ltd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Lyubomir Penev</dc:creator>
  <cp:lastModifiedBy>Iliyana Kuzmova</cp:lastModifiedBy>
  <cp:revision>144</cp:revision>
  <dcterms:created xsi:type="dcterms:W3CDTF">2015-04-16T12:42:35Z</dcterms:created>
  <dcterms:modified xsi:type="dcterms:W3CDTF">2015-05-11T13:34:21Z</dcterms:modified>
</cp:coreProperties>
</file>