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86" r:id="rId4"/>
    <p:sldId id="288" r:id="rId5"/>
    <p:sldId id="289" r:id="rId6"/>
    <p:sldId id="290" r:id="rId7"/>
    <p:sldId id="291" r:id="rId8"/>
    <p:sldId id="293" r:id="rId9"/>
    <p:sldId id="294" r:id="rId10"/>
    <p:sldId id="295" r:id="rId11"/>
    <p:sldId id="28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0" autoAdjust="0"/>
    <p:restoredTop sz="99290" autoAdjust="0"/>
  </p:normalViewPr>
  <p:slideViewPr>
    <p:cSldViewPr snapToGrid="0" snapToObjects="1">
      <p:cViewPr>
        <p:scale>
          <a:sx n="76" d="100"/>
          <a:sy n="76" d="100"/>
        </p:scale>
        <p:origin x="-2634" y="-9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6B7B80-CEA5-4B08-82D6-234B891ABED7}" type="datetimeFigureOut">
              <a:rPr lang="en-GB" smtClean="0"/>
              <a:t>11/05/2015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ADF42F-3E49-45E8-A73A-E1D69671E91F}" type="slidenum">
              <a:rPr lang="en-GB" smtClean="0"/>
              <a:t>‹#›</a:t>
            </a:fld>
            <a:endParaRPr lang="en-GB"/>
          </a:p>
        </p:txBody>
      </p:sp>
    </p:spTree>
    <p:extLst>
      <p:ext uri="{BB962C8B-B14F-4D97-AF65-F5344CB8AC3E}">
        <p14:creationId xmlns:p14="http://schemas.microsoft.com/office/powerpoint/2010/main" val="2398543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5B1D43-9451-DE47-84DD-613E58818646}" type="datetimeFigureOut">
              <a:rPr lang="en-US" smtClean="0"/>
              <a:pPr/>
              <a:t>5/11/2015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5AB38F-3B86-9844-8C57-A44E6285CA62}" type="slidenum">
              <a:rPr lang="en-US" smtClean="0"/>
              <a:pPr/>
              <a:t>‹#›</a:t>
            </a:fld>
            <a:endParaRPr lang="en-US"/>
          </a:p>
        </p:txBody>
      </p:sp>
    </p:spTree>
    <p:extLst>
      <p:ext uri="{BB962C8B-B14F-4D97-AF65-F5344CB8AC3E}">
        <p14:creationId xmlns:p14="http://schemas.microsoft.com/office/powerpoint/2010/main" val="2250440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5B1D43-9451-DE47-84DD-613E58818646}" type="datetimeFigureOut">
              <a:rPr lang="en-US" smtClean="0"/>
              <a:pPr/>
              <a:t>5/11/2015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5AB38F-3B86-9844-8C57-A44E6285CA62}" type="slidenum">
              <a:rPr lang="en-US" smtClean="0"/>
              <a:pPr/>
              <a:t>‹#›</a:t>
            </a:fld>
            <a:endParaRPr lang="en-US"/>
          </a:p>
        </p:txBody>
      </p:sp>
    </p:spTree>
    <p:extLst>
      <p:ext uri="{BB962C8B-B14F-4D97-AF65-F5344CB8AC3E}">
        <p14:creationId xmlns:p14="http://schemas.microsoft.com/office/powerpoint/2010/main" val="423624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5B1D43-9451-DE47-84DD-613E58818646}" type="datetimeFigureOut">
              <a:rPr lang="en-US" smtClean="0"/>
              <a:pPr/>
              <a:t>5/11/2015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5AB38F-3B86-9844-8C57-A44E6285CA62}" type="slidenum">
              <a:rPr lang="en-US" smtClean="0"/>
              <a:pPr/>
              <a:t>‹#›</a:t>
            </a:fld>
            <a:endParaRPr lang="en-US"/>
          </a:p>
        </p:txBody>
      </p:sp>
    </p:spTree>
    <p:extLst>
      <p:ext uri="{BB962C8B-B14F-4D97-AF65-F5344CB8AC3E}">
        <p14:creationId xmlns:p14="http://schemas.microsoft.com/office/powerpoint/2010/main" val="1648288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293EF35-5808-46A5-A1FD-2C8F18D4F842}" type="datetimeFigureOut">
              <a:rPr lang="en-GB" smtClean="0"/>
              <a:t>11/05/2015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7498D-E7B1-4E14-9AB2-4F6CA5CB2981}" type="slidenum">
              <a:rPr lang="en-GB" smtClean="0"/>
              <a:t>‹#›</a:t>
            </a:fld>
            <a:endParaRPr lang="en-GB"/>
          </a:p>
        </p:txBody>
      </p:sp>
    </p:spTree>
    <p:extLst>
      <p:ext uri="{BB962C8B-B14F-4D97-AF65-F5344CB8AC3E}">
        <p14:creationId xmlns:p14="http://schemas.microsoft.com/office/powerpoint/2010/main" val="1237556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93EF35-5808-46A5-A1FD-2C8F18D4F842}" type="datetimeFigureOut">
              <a:rPr lang="en-GB" smtClean="0"/>
              <a:t>11/05/2015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7498D-E7B1-4E14-9AB2-4F6CA5CB2981}" type="slidenum">
              <a:rPr lang="en-GB" smtClean="0"/>
              <a:t>‹#›</a:t>
            </a:fld>
            <a:endParaRPr lang="en-GB"/>
          </a:p>
        </p:txBody>
      </p:sp>
    </p:spTree>
    <p:extLst>
      <p:ext uri="{BB962C8B-B14F-4D97-AF65-F5344CB8AC3E}">
        <p14:creationId xmlns:p14="http://schemas.microsoft.com/office/powerpoint/2010/main" val="3112687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93EF35-5808-46A5-A1FD-2C8F18D4F842}" type="datetimeFigureOut">
              <a:rPr lang="en-GB" smtClean="0"/>
              <a:t>11/05/2015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7498D-E7B1-4E14-9AB2-4F6CA5CB2981}" type="slidenum">
              <a:rPr lang="en-GB" smtClean="0"/>
              <a:t>‹#›</a:t>
            </a:fld>
            <a:endParaRPr lang="en-GB"/>
          </a:p>
        </p:txBody>
      </p:sp>
    </p:spTree>
    <p:extLst>
      <p:ext uri="{BB962C8B-B14F-4D97-AF65-F5344CB8AC3E}">
        <p14:creationId xmlns:p14="http://schemas.microsoft.com/office/powerpoint/2010/main" val="1218665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293EF35-5808-46A5-A1FD-2C8F18D4F842}" type="datetimeFigureOut">
              <a:rPr lang="en-GB" smtClean="0"/>
              <a:t>11/05/2015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A7498D-E7B1-4E14-9AB2-4F6CA5CB2981}" type="slidenum">
              <a:rPr lang="en-GB" smtClean="0"/>
              <a:t>‹#›</a:t>
            </a:fld>
            <a:endParaRPr lang="en-GB"/>
          </a:p>
        </p:txBody>
      </p:sp>
    </p:spTree>
    <p:extLst>
      <p:ext uri="{BB962C8B-B14F-4D97-AF65-F5344CB8AC3E}">
        <p14:creationId xmlns:p14="http://schemas.microsoft.com/office/powerpoint/2010/main" val="888698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293EF35-5808-46A5-A1FD-2C8F18D4F842}" type="datetimeFigureOut">
              <a:rPr lang="en-GB" smtClean="0"/>
              <a:t>11/05/2015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A7498D-E7B1-4E14-9AB2-4F6CA5CB2981}" type="slidenum">
              <a:rPr lang="en-GB" smtClean="0"/>
              <a:t>‹#›</a:t>
            </a:fld>
            <a:endParaRPr lang="en-GB"/>
          </a:p>
        </p:txBody>
      </p:sp>
    </p:spTree>
    <p:extLst>
      <p:ext uri="{BB962C8B-B14F-4D97-AF65-F5344CB8AC3E}">
        <p14:creationId xmlns:p14="http://schemas.microsoft.com/office/powerpoint/2010/main" val="1544452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293EF35-5808-46A5-A1FD-2C8F18D4F842}" type="datetimeFigureOut">
              <a:rPr lang="en-GB" smtClean="0"/>
              <a:t>11/05/2015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A7498D-E7B1-4E14-9AB2-4F6CA5CB2981}" type="slidenum">
              <a:rPr lang="en-GB" smtClean="0"/>
              <a:t>‹#›</a:t>
            </a:fld>
            <a:endParaRPr lang="en-GB"/>
          </a:p>
        </p:txBody>
      </p:sp>
    </p:spTree>
    <p:extLst>
      <p:ext uri="{BB962C8B-B14F-4D97-AF65-F5344CB8AC3E}">
        <p14:creationId xmlns:p14="http://schemas.microsoft.com/office/powerpoint/2010/main" val="641911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3EF35-5808-46A5-A1FD-2C8F18D4F842}" type="datetimeFigureOut">
              <a:rPr lang="en-GB" smtClean="0"/>
              <a:t>11/05/2015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A7498D-E7B1-4E14-9AB2-4F6CA5CB2981}" type="slidenum">
              <a:rPr lang="en-GB" smtClean="0"/>
              <a:t>‹#›</a:t>
            </a:fld>
            <a:endParaRPr lang="en-GB"/>
          </a:p>
        </p:txBody>
      </p:sp>
    </p:spTree>
    <p:extLst>
      <p:ext uri="{BB962C8B-B14F-4D97-AF65-F5344CB8AC3E}">
        <p14:creationId xmlns:p14="http://schemas.microsoft.com/office/powerpoint/2010/main" val="3307472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93EF35-5808-46A5-A1FD-2C8F18D4F842}" type="datetimeFigureOut">
              <a:rPr lang="en-GB" smtClean="0"/>
              <a:t>11/05/2015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A7498D-E7B1-4E14-9AB2-4F6CA5CB2981}" type="slidenum">
              <a:rPr lang="en-GB" smtClean="0"/>
              <a:t>‹#›</a:t>
            </a:fld>
            <a:endParaRPr lang="en-GB"/>
          </a:p>
        </p:txBody>
      </p:sp>
    </p:spTree>
    <p:extLst>
      <p:ext uri="{BB962C8B-B14F-4D97-AF65-F5344CB8AC3E}">
        <p14:creationId xmlns:p14="http://schemas.microsoft.com/office/powerpoint/2010/main" val="371668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5B1D43-9451-DE47-84DD-613E58818646}" type="datetimeFigureOut">
              <a:rPr lang="en-US" smtClean="0"/>
              <a:pPr/>
              <a:t>5/11/2015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5AB38F-3B86-9844-8C57-A44E6285CA62}" type="slidenum">
              <a:rPr lang="en-US" smtClean="0"/>
              <a:pPr/>
              <a:t>‹#›</a:t>
            </a:fld>
            <a:endParaRPr lang="en-US"/>
          </a:p>
        </p:txBody>
      </p:sp>
    </p:spTree>
    <p:extLst>
      <p:ext uri="{BB962C8B-B14F-4D97-AF65-F5344CB8AC3E}">
        <p14:creationId xmlns:p14="http://schemas.microsoft.com/office/powerpoint/2010/main" val="2314203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93EF35-5808-46A5-A1FD-2C8F18D4F842}" type="datetimeFigureOut">
              <a:rPr lang="en-GB" smtClean="0"/>
              <a:t>11/05/2015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A7498D-E7B1-4E14-9AB2-4F6CA5CB2981}" type="slidenum">
              <a:rPr lang="en-GB" smtClean="0"/>
              <a:t>‹#›</a:t>
            </a:fld>
            <a:endParaRPr lang="en-GB"/>
          </a:p>
        </p:txBody>
      </p:sp>
    </p:spTree>
    <p:extLst>
      <p:ext uri="{BB962C8B-B14F-4D97-AF65-F5344CB8AC3E}">
        <p14:creationId xmlns:p14="http://schemas.microsoft.com/office/powerpoint/2010/main" val="3732434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93EF35-5808-46A5-A1FD-2C8F18D4F842}" type="datetimeFigureOut">
              <a:rPr lang="en-GB" smtClean="0"/>
              <a:t>11/05/2015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7498D-E7B1-4E14-9AB2-4F6CA5CB2981}" type="slidenum">
              <a:rPr lang="en-GB" smtClean="0"/>
              <a:t>‹#›</a:t>
            </a:fld>
            <a:endParaRPr lang="en-GB"/>
          </a:p>
        </p:txBody>
      </p:sp>
    </p:spTree>
    <p:extLst>
      <p:ext uri="{BB962C8B-B14F-4D97-AF65-F5344CB8AC3E}">
        <p14:creationId xmlns:p14="http://schemas.microsoft.com/office/powerpoint/2010/main" val="1147960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93EF35-5808-46A5-A1FD-2C8F18D4F842}" type="datetimeFigureOut">
              <a:rPr lang="en-GB" smtClean="0"/>
              <a:t>11/05/2015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7498D-E7B1-4E14-9AB2-4F6CA5CB2981}" type="slidenum">
              <a:rPr lang="en-GB" smtClean="0"/>
              <a:t>‹#›</a:t>
            </a:fld>
            <a:endParaRPr lang="en-GB"/>
          </a:p>
        </p:txBody>
      </p:sp>
    </p:spTree>
    <p:extLst>
      <p:ext uri="{BB962C8B-B14F-4D97-AF65-F5344CB8AC3E}">
        <p14:creationId xmlns:p14="http://schemas.microsoft.com/office/powerpoint/2010/main" val="32479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5B1D43-9451-DE47-84DD-613E58818646}" type="datetimeFigureOut">
              <a:rPr lang="en-US" smtClean="0"/>
              <a:pPr/>
              <a:t>5/11/2015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5AB38F-3B86-9844-8C57-A44E6285CA62}" type="slidenum">
              <a:rPr lang="en-US" smtClean="0"/>
              <a:pPr/>
              <a:t>‹#›</a:t>
            </a:fld>
            <a:endParaRPr lang="en-US"/>
          </a:p>
        </p:txBody>
      </p:sp>
    </p:spTree>
    <p:extLst>
      <p:ext uri="{BB962C8B-B14F-4D97-AF65-F5344CB8AC3E}">
        <p14:creationId xmlns:p14="http://schemas.microsoft.com/office/powerpoint/2010/main" val="116384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5B1D43-9451-DE47-84DD-613E58818646}" type="datetimeFigureOut">
              <a:rPr lang="en-US" smtClean="0"/>
              <a:pPr/>
              <a:t>5/11/2015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5AB38F-3B86-9844-8C57-A44E6285CA62}" type="slidenum">
              <a:rPr lang="en-US" smtClean="0"/>
              <a:pPr/>
              <a:t>‹#›</a:t>
            </a:fld>
            <a:endParaRPr lang="en-US"/>
          </a:p>
        </p:txBody>
      </p:sp>
    </p:spTree>
    <p:extLst>
      <p:ext uri="{BB962C8B-B14F-4D97-AF65-F5344CB8AC3E}">
        <p14:creationId xmlns:p14="http://schemas.microsoft.com/office/powerpoint/2010/main" val="2496450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5B1D43-9451-DE47-84DD-613E58818646}" type="datetimeFigureOut">
              <a:rPr lang="en-US" smtClean="0"/>
              <a:pPr/>
              <a:t>5/11/2015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65AB38F-3B86-9844-8C57-A44E6285CA62}" type="slidenum">
              <a:rPr lang="en-US" smtClean="0"/>
              <a:pPr/>
              <a:t>‹#›</a:t>
            </a:fld>
            <a:endParaRPr lang="en-US"/>
          </a:p>
        </p:txBody>
      </p:sp>
    </p:spTree>
    <p:extLst>
      <p:ext uri="{BB962C8B-B14F-4D97-AF65-F5344CB8AC3E}">
        <p14:creationId xmlns:p14="http://schemas.microsoft.com/office/powerpoint/2010/main" val="143072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5B1D43-9451-DE47-84DD-613E58818646}" type="datetimeFigureOut">
              <a:rPr lang="en-US" smtClean="0"/>
              <a:pPr/>
              <a:t>5/11/2015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65AB38F-3B86-9844-8C57-A44E6285CA62}" type="slidenum">
              <a:rPr lang="en-US" smtClean="0"/>
              <a:pPr/>
              <a:t>‹#›</a:t>
            </a:fld>
            <a:endParaRPr lang="en-US"/>
          </a:p>
        </p:txBody>
      </p:sp>
    </p:spTree>
    <p:extLst>
      <p:ext uri="{BB962C8B-B14F-4D97-AF65-F5344CB8AC3E}">
        <p14:creationId xmlns:p14="http://schemas.microsoft.com/office/powerpoint/2010/main" val="183068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5B1D43-9451-DE47-84DD-613E58818646}" type="datetimeFigureOut">
              <a:rPr lang="en-US" smtClean="0"/>
              <a:pPr/>
              <a:t>5/11/2015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65AB38F-3B86-9844-8C57-A44E6285CA62}" type="slidenum">
              <a:rPr lang="en-US" smtClean="0"/>
              <a:pPr/>
              <a:t>‹#›</a:t>
            </a:fld>
            <a:endParaRPr lang="en-US"/>
          </a:p>
        </p:txBody>
      </p:sp>
    </p:spTree>
    <p:extLst>
      <p:ext uri="{BB962C8B-B14F-4D97-AF65-F5344CB8AC3E}">
        <p14:creationId xmlns:p14="http://schemas.microsoft.com/office/powerpoint/2010/main" val="256878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5B1D43-9451-DE47-84DD-613E58818646}" type="datetimeFigureOut">
              <a:rPr lang="en-US" smtClean="0"/>
              <a:pPr/>
              <a:t>5/11/2015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5AB38F-3B86-9844-8C57-A44E6285CA62}" type="slidenum">
              <a:rPr lang="en-US" smtClean="0"/>
              <a:pPr/>
              <a:t>‹#›</a:t>
            </a:fld>
            <a:endParaRPr lang="en-US"/>
          </a:p>
        </p:txBody>
      </p:sp>
    </p:spTree>
    <p:extLst>
      <p:ext uri="{BB962C8B-B14F-4D97-AF65-F5344CB8AC3E}">
        <p14:creationId xmlns:p14="http://schemas.microsoft.com/office/powerpoint/2010/main" val="4241820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5B1D43-9451-DE47-84DD-613E58818646}" type="datetimeFigureOut">
              <a:rPr lang="en-US" smtClean="0"/>
              <a:pPr/>
              <a:t>5/11/2015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5AB38F-3B86-9844-8C57-A44E6285CA62}" type="slidenum">
              <a:rPr lang="en-US" smtClean="0"/>
              <a:pPr/>
              <a:t>‹#›</a:t>
            </a:fld>
            <a:endParaRPr lang="en-US"/>
          </a:p>
        </p:txBody>
      </p:sp>
    </p:spTree>
    <p:extLst>
      <p:ext uri="{BB962C8B-B14F-4D97-AF65-F5344CB8AC3E}">
        <p14:creationId xmlns:p14="http://schemas.microsoft.com/office/powerpoint/2010/main" val="51179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8036" y="6476202"/>
            <a:ext cx="9168114" cy="389992"/>
          </a:xfrm>
          <a:prstGeom prst="rect">
            <a:avLst/>
          </a:prstGeom>
          <a:solidFill>
            <a:srgbClr val="249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69"/>
              </a:solidFill>
            </a:endParaRPr>
          </a:p>
        </p:txBody>
      </p:sp>
      <p:sp>
        <p:nvSpPr>
          <p:cNvPr id="8" name="Rectangle 7"/>
          <p:cNvSpPr/>
          <p:nvPr userDrawn="1"/>
        </p:nvSpPr>
        <p:spPr>
          <a:xfrm>
            <a:off x="0" y="-10286"/>
            <a:ext cx="9144000" cy="698857"/>
          </a:xfrm>
          <a:prstGeom prst="rect">
            <a:avLst/>
          </a:prstGeom>
          <a:solidFill>
            <a:srgbClr val="0000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69"/>
              </a:solidFill>
            </a:endParaRPr>
          </a:p>
        </p:txBody>
      </p:sp>
      <p:pic>
        <p:nvPicPr>
          <p:cNvPr id="9" name="Picture 8"/>
          <p:cNvPicPr>
            <a:picLocks noChangeAspect="1"/>
          </p:cNvPicPr>
          <p:nvPr userDrawn="1"/>
        </p:nvPicPr>
        <p:blipFill>
          <a:blip r:embed="rId13" cstate="print"/>
          <a:stretch>
            <a:fillRect/>
          </a:stretch>
        </p:blipFill>
        <p:spPr>
          <a:xfrm>
            <a:off x="96870" y="43796"/>
            <a:ext cx="1025185" cy="596237"/>
          </a:xfrm>
          <a:prstGeom prst="rect">
            <a:avLst/>
          </a:prstGeom>
        </p:spPr>
      </p:pic>
    </p:spTree>
    <p:extLst>
      <p:ext uri="{BB962C8B-B14F-4D97-AF65-F5344CB8AC3E}">
        <p14:creationId xmlns:p14="http://schemas.microsoft.com/office/powerpoint/2010/main" val="220069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3EF35-5808-46A5-A1FD-2C8F18D4F842}" type="datetimeFigureOut">
              <a:rPr lang="en-GB" smtClean="0"/>
              <a:t>11/05/2015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7498D-E7B1-4E14-9AB2-4F6CA5CB2981}" type="slidenum">
              <a:rPr lang="en-GB" smtClean="0"/>
              <a:t>‹#›</a:t>
            </a:fld>
            <a:endParaRPr lang="en-GB"/>
          </a:p>
        </p:txBody>
      </p:sp>
    </p:spTree>
    <p:extLst>
      <p:ext uri="{BB962C8B-B14F-4D97-AF65-F5344CB8AC3E}">
        <p14:creationId xmlns:p14="http://schemas.microsoft.com/office/powerpoint/2010/main" val="1265135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bburkhard@ecology.uni-kiel.de" TargetMode="Externa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hyperlink" Target="http://ec.europa.eu/environment/nature/biodiversity/comm2006/2020.htm"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8036" y="6492591"/>
            <a:ext cx="9144000" cy="363642"/>
          </a:xfrm>
        </p:spPr>
        <p:txBody>
          <a:bodyPr>
            <a:normAutofit/>
          </a:bodyPr>
          <a:lstStyle/>
          <a:p>
            <a:endParaRPr lang="en-US" sz="1400" dirty="0">
              <a:solidFill>
                <a:schemeClr val="bg1"/>
              </a:solidFill>
            </a:endParaRPr>
          </a:p>
        </p:txBody>
      </p:sp>
      <p:pic>
        <p:nvPicPr>
          <p:cNvPr id="5" name="Grafik 7"/>
          <p:cNvPicPr>
            <a:picLocks noChangeAspect="1"/>
          </p:cNvPicPr>
          <p:nvPr/>
        </p:nvPicPr>
        <p:blipFill rotWithShape="1">
          <a:blip r:embed="rId2" cstate="print">
            <a:clrChange>
              <a:clrFrom>
                <a:srgbClr val="FFFFFF"/>
              </a:clrFrom>
              <a:clrTo>
                <a:srgbClr val="FFFFFF">
                  <a:alpha val="0"/>
                </a:srgbClr>
              </a:clrTo>
            </a:clrChange>
          </a:blip>
          <a:srcRect t="14538" r="5555" b="11513"/>
          <a:stretch/>
        </p:blipFill>
        <p:spPr>
          <a:xfrm>
            <a:off x="2327985" y="2229864"/>
            <a:ext cx="3978580" cy="2304336"/>
          </a:xfrm>
          <a:prstGeom prst="rect">
            <a:avLst/>
          </a:prstGeom>
        </p:spPr>
      </p:pic>
      <p:sp>
        <p:nvSpPr>
          <p:cNvPr id="6" name="Rectangle 5"/>
          <p:cNvSpPr/>
          <p:nvPr/>
        </p:nvSpPr>
        <p:spPr>
          <a:xfrm>
            <a:off x="1" y="5356291"/>
            <a:ext cx="9144000" cy="276999"/>
          </a:xfrm>
          <a:prstGeom prst="rect">
            <a:avLst/>
          </a:prstGeom>
        </p:spPr>
        <p:txBody>
          <a:bodyPr wrap="square">
            <a:spAutoFit/>
          </a:bodyPr>
          <a:lstStyle/>
          <a:p>
            <a:pPr algn="ctr"/>
            <a:r>
              <a:rPr lang="en-GB" sz="1200" dirty="0" smtClean="0">
                <a:solidFill>
                  <a:srgbClr val="394078"/>
                </a:solidFill>
                <a:latin typeface="Calibri" panose="020F0502020204030204" pitchFamily="34" charset="0"/>
                <a:ea typeface="Calibri" panose="020F0502020204030204" pitchFamily="34" charset="0"/>
                <a:cs typeface="Calibri" panose="020F0502020204030204" pitchFamily="34" charset="0"/>
              </a:rPr>
              <a:t>EU Horizon 2020 Coordination and support action</a:t>
            </a:r>
            <a:endParaRPr lang="de-DE" sz="1200" dirty="0">
              <a:solidFill>
                <a:srgbClr val="394078"/>
              </a:solidFill>
            </a:endParaRPr>
          </a:p>
        </p:txBody>
      </p:sp>
      <p:sp>
        <p:nvSpPr>
          <p:cNvPr id="7" name="Rectangle 6"/>
          <p:cNvSpPr/>
          <p:nvPr/>
        </p:nvSpPr>
        <p:spPr>
          <a:xfrm>
            <a:off x="-8036" y="721759"/>
            <a:ext cx="9143999" cy="1508105"/>
          </a:xfrm>
          <a:prstGeom prst="rect">
            <a:avLst/>
          </a:prstGeom>
        </p:spPr>
        <p:txBody>
          <a:bodyPr wrap="square">
            <a:spAutoFit/>
          </a:bodyPr>
          <a:lstStyle/>
          <a:p>
            <a:pPr algn="ctr">
              <a:lnSpc>
                <a:spcPct val="115000"/>
              </a:lnSpc>
              <a:spcAft>
                <a:spcPts val="0"/>
              </a:spcAft>
            </a:pPr>
            <a:r>
              <a:rPr lang="en-GB" sz="4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Enhancing </a:t>
            </a:r>
            <a:r>
              <a:rPr lang="en-GB" sz="4000" b="1" dirty="0" err="1">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ecoSysteM</a:t>
            </a:r>
            <a:r>
              <a:rPr lang="en-GB" sz="4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GB" sz="4000" b="1" dirty="0" err="1">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sERvices</a:t>
            </a:r>
            <a:r>
              <a:rPr lang="en-GB" sz="4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GB" sz="4000" b="1" dirty="0" err="1">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mApping</a:t>
            </a:r>
            <a:r>
              <a:rPr lang="en-GB" sz="4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endParaRPr lang="de-DE" sz="40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4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for </a:t>
            </a:r>
            <a:r>
              <a:rPr lang="en-GB" sz="4000" b="1" dirty="0" err="1">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poLicy</a:t>
            </a:r>
            <a:r>
              <a:rPr lang="en-GB" sz="4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and Decision </a:t>
            </a:r>
            <a:r>
              <a:rPr lang="en-GB" sz="4000" b="1" dirty="0" err="1">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mAking</a:t>
            </a:r>
            <a:endParaRPr lang="de-DE" sz="40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cstate="print"/>
          <a:stretch>
            <a:fillRect/>
          </a:stretch>
        </p:blipFill>
        <p:spPr>
          <a:xfrm>
            <a:off x="4317275" y="5879919"/>
            <a:ext cx="509452" cy="347354"/>
          </a:xfrm>
          <a:prstGeom prst="rect">
            <a:avLst/>
          </a:prstGeom>
        </p:spPr>
      </p:pic>
      <p:sp>
        <p:nvSpPr>
          <p:cNvPr id="9" name="Subtitle 2"/>
          <p:cNvSpPr txBox="1">
            <a:spLocks/>
          </p:cNvSpPr>
          <p:nvPr/>
        </p:nvSpPr>
        <p:spPr>
          <a:xfrm>
            <a:off x="0" y="4534200"/>
            <a:ext cx="9144000" cy="60084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de-DE" sz="2000" b="1" dirty="0">
                <a:solidFill>
                  <a:srgbClr val="002060"/>
                </a:solidFill>
              </a:rPr>
              <a:t>Project coordinator: Benjamin Burkhard, Kiel University</a:t>
            </a:r>
          </a:p>
          <a:p>
            <a:endParaRPr lang="en-US" sz="2200" dirty="0" smtClean="0">
              <a:solidFill>
                <a:srgbClr val="747B8C"/>
              </a:solidFill>
            </a:endParaRPr>
          </a:p>
        </p:txBody>
      </p:sp>
      <p:sp>
        <p:nvSpPr>
          <p:cNvPr id="10" name="Rectangle 9"/>
          <p:cNvSpPr/>
          <p:nvPr/>
        </p:nvSpPr>
        <p:spPr>
          <a:xfrm>
            <a:off x="1404488" y="140972"/>
            <a:ext cx="7837835" cy="707886"/>
          </a:xfrm>
          <a:prstGeom prst="rect">
            <a:avLst/>
          </a:prstGeom>
        </p:spPr>
        <p:txBody>
          <a:bodyPr wrap="square">
            <a:spAutoFit/>
          </a:bodyPr>
          <a:lstStyle/>
          <a:p>
            <a:r>
              <a:rPr lang="en-US" sz="2000" dirty="0" smtClean="0">
                <a:solidFill>
                  <a:schemeClr val="bg1"/>
                </a:solidFill>
              </a:rPr>
              <a:t/>
            </a:r>
            <a:br>
              <a:rPr lang="en-US" sz="2000" dirty="0" smtClean="0">
                <a:solidFill>
                  <a:schemeClr val="bg1"/>
                </a:solidFill>
              </a:rPr>
            </a:br>
            <a:r>
              <a:rPr lang="en-US" sz="2000" dirty="0" smtClean="0">
                <a:solidFill>
                  <a:schemeClr val="bg1"/>
                </a:solidFill>
              </a:rPr>
              <a:t> </a:t>
            </a:r>
            <a:endParaRPr lang="en-GB" sz="2000" dirty="0">
              <a:solidFill>
                <a:schemeClr val="bg1"/>
              </a:solidFill>
            </a:endParaRPr>
          </a:p>
        </p:txBody>
      </p:sp>
    </p:spTree>
    <p:extLst>
      <p:ext uri="{BB962C8B-B14F-4D97-AF65-F5344CB8AC3E}">
        <p14:creationId xmlns:p14="http://schemas.microsoft.com/office/powerpoint/2010/main" val="158371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9072" y="134358"/>
            <a:ext cx="7381639" cy="400110"/>
          </a:xfrm>
          <a:prstGeom prst="rect">
            <a:avLst/>
          </a:prstGeom>
        </p:spPr>
        <p:txBody>
          <a:bodyPr wrap="square">
            <a:spAutoFit/>
          </a:bodyPr>
          <a:lstStyle/>
          <a:p>
            <a:r>
              <a:rPr lang="en-US" sz="2000" dirty="0" smtClean="0">
                <a:solidFill>
                  <a:schemeClr val="bg1"/>
                </a:solidFill>
              </a:rPr>
              <a:t>Thank you for your attention:</a:t>
            </a:r>
          </a:p>
        </p:txBody>
      </p:sp>
      <p:sp>
        <p:nvSpPr>
          <p:cNvPr id="5" name="Subtitle 2"/>
          <p:cNvSpPr txBox="1">
            <a:spLocks/>
          </p:cNvSpPr>
          <p:nvPr/>
        </p:nvSpPr>
        <p:spPr>
          <a:xfrm>
            <a:off x="-8036" y="6492591"/>
            <a:ext cx="9144000" cy="3636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1400" dirty="0">
              <a:solidFill>
                <a:schemeClr val="bg1"/>
              </a:solidFill>
            </a:endParaRPr>
          </a:p>
        </p:txBody>
      </p:sp>
      <p:sp>
        <p:nvSpPr>
          <p:cNvPr id="110" name="TextBox 109"/>
          <p:cNvSpPr txBox="1"/>
          <p:nvPr/>
        </p:nvSpPr>
        <p:spPr>
          <a:xfrm>
            <a:off x="5879507" y="1973318"/>
            <a:ext cx="184731" cy="369332"/>
          </a:xfrm>
          <a:prstGeom prst="rect">
            <a:avLst/>
          </a:prstGeom>
          <a:noFill/>
        </p:spPr>
        <p:txBody>
          <a:bodyPr wrap="none" rtlCol="0">
            <a:spAutoFit/>
          </a:bodyPr>
          <a:lstStyle/>
          <a:p>
            <a:endParaRPr lang="bg-BG"/>
          </a:p>
        </p:txBody>
      </p:sp>
      <p:pic>
        <p:nvPicPr>
          <p:cNvPr id="16" name="Grafik 11"/>
          <p:cNvPicPr>
            <a:picLocks noChangeAspect="1"/>
          </p:cNvPicPr>
          <p:nvPr/>
        </p:nvPicPr>
        <p:blipFill rotWithShape="1">
          <a:blip r:embed="rId2">
            <a:clrChange>
              <a:clrFrom>
                <a:srgbClr val="FFFFFF"/>
              </a:clrFrom>
              <a:clrTo>
                <a:srgbClr val="FFFFFF">
                  <a:alpha val="0"/>
                </a:srgbClr>
              </a:clrTo>
            </a:clrChange>
          </a:blip>
          <a:srcRect r="2348" b="9687"/>
          <a:stretch/>
        </p:blipFill>
        <p:spPr>
          <a:xfrm>
            <a:off x="2542507" y="1690988"/>
            <a:ext cx="4042914" cy="2765757"/>
          </a:xfrm>
          <a:prstGeom prst="rect">
            <a:avLst/>
          </a:prstGeom>
        </p:spPr>
      </p:pic>
      <p:sp>
        <p:nvSpPr>
          <p:cNvPr id="17" name="Textfeld 1"/>
          <p:cNvSpPr txBox="1"/>
          <p:nvPr/>
        </p:nvSpPr>
        <p:spPr>
          <a:xfrm>
            <a:off x="1888424" y="4438779"/>
            <a:ext cx="5351080" cy="461665"/>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smtClean="0"/>
              <a:t>Contact: </a:t>
            </a:r>
            <a:r>
              <a:rPr lang="en-GB" sz="2400" dirty="0" smtClean="0">
                <a:hlinkClick r:id="rId3"/>
              </a:rPr>
              <a:t>bburkhard@ecology.uni-kiel.de</a:t>
            </a:r>
            <a:r>
              <a:rPr lang="en-GB" sz="2400" dirty="0" smtClean="0"/>
              <a:t>  </a:t>
            </a:r>
            <a:endParaRPr lang="en-GB" sz="2400" dirty="0"/>
          </a:p>
        </p:txBody>
      </p:sp>
      <p:sp>
        <p:nvSpPr>
          <p:cNvPr id="2" name="Rectangle 1"/>
          <p:cNvSpPr/>
          <p:nvPr/>
        </p:nvSpPr>
        <p:spPr>
          <a:xfrm>
            <a:off x="501040" y="1064697"/>
            <a:ext cx="8141918" cy="1077218"/>
          </a:xfrm>
          <a:prstGeom prst="rect">
            <a:avLst/>
          </a:prstGeom>
        </p:spPr>
        <p:txBody>
          <a:bodyPr wrap="square">
            <a:spAutoFit/>
          </a:bodyPr>
          <a:lstStyle/>
          <a:p>
            <a:pPr algn="ctr"/>
            <a:r>
              <a:rPr lang="en-US" sz="3200" b="1" dirty="0" smtClean="0">
                <a:solidFill>
                  <a:srgbClr val="002060"/>
                </a:solidFill>
              </a:rPr>
              <a:t>Thank you </a:t>
            </a:r>
            <a:r>
              <a:rPr lang="en-US" sz="3200" b="1" dirty="0">
                <a:solidFill>
                  <a:srgbClr val="002060"/>
                </a:solidFill>
              </a:rPr>
              <a:t>for your attention!</a:t>
            </a:r>
          </a:p>
          <a:p>
            <a:pPr algn="ctr"/>
            <a:r>
              <a:rPr lang="en-US" sz="3200" b="1" dirty="0">
                <a:solidFill>
                  <a:srgbClr val="002060"/>
                </a:solidFill>
              </a:rPr>
              <a:t>We look forward </a:t>
            </a:r>
            <a:r>
              <a:rPr lang="en-US" sz="3200" b="1" dirty="0" smtClean="0">
                <a:solidFill>
                  <a:srgbClr val="002060"/>
                </a:solidFill>
              </a:rPr>
              <a:t>to future </a:t>
            </a:r>
            <a:r>
              <a:rPr lang="en-US" sz="3200" b="1" dirty="0">
                <a:solidFill>
                  <a:srgbClr val="002060"/>
                </a:solidFill>
              </a:rPr>
              <a:t>co-operation!</a:t>
            </a:r>
          </a:p>
        </p:txBody>
      </p:sp>
      <p:sp>
        <p:nvSpPr>
          <p:cNvPr id="18" name="Rechteck 2"/>
          <p:cNvSpPr/>
          <p:nvPr/>
        </p:nvSpPr>
        <p:spPr>
          <a:xfrm>
            <a:off x="1583499" y="5909909"/>
            <a:ext cx="7072783" cy="584775"/>
          </a:xfrm>
          <a:prstGeom prst="rect">
            <a:avLst/>
          </a:prstGeom>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solidFill>
                  <a:schemeClr val="accent5">
                    <a:lumMod val="50000"/>
                  </a:schemeClr>
                </a:solidFill>
              </a:rPr>
              <a:t>This </a:t>
            </a:r>
            <a:r>
              <a:rPr lang="en-US" sz="1600" dirty="0">
                <a:solidFill>
                  <a:schemeClr val="accent5">
                    <a:lumMod val="50000"/>
                  </a:schemeClr>
                </a:solidFill>
              </a:rPr>
              <a:t>project </a:t>
            </a:r>
            <a:r>
              <a:rPr lang="en-US" sz="1600" dirty="0" smtClean="0">
                <a:solidFill>
                  <a:schemeClr val="accent5">
                    <a:lumMod val="50000"/>
                  </a:schemeClr>
                </a:solidFill>
              </a:rPr>
              <a:t>receives </a:t>
            </a:r>
            <a:r>
              <a:rPr lang="en-US" sz="1600" dirty="0">
                <a:solidFill>
                  <a:schemeClr val="accent5">
                    <a:lumMod val="50000"/>
                  </a:schemeClr>
                </a:solidFill>
              </a:rPr>
              <a:t>funding from the </a:t>
            </a:r>
            <a:r>
              <a:rPr lang="en-US" sz="1600" i="1" dirty="0">
                <a:solidFill>
                  <a:schemeClr val="accent5">
                    <a:lumMod val="50000"/>
                  </a:schemeClr>
                </a:solidFill>
              </a:rPr>
              <a:t>European </a:t>
            </a:r>
            <a:r>
              <a:rPr lang="en-GB" sz="1600" i="1" dirty="0" smtClean="0">
                <a:solidFill>
                  <a:schemeClr val="accent5">
                    <a:lumMod val="50000"/>
                  </a:schemeClr>
                </a:solidFill>
              </a:rPr>
              <a:t>Union’s</a:t>
            </a:r>
            <a:r>
              <a:rPr lang="en-US" sz="1600" i="1" dirty="0" smtClean="0">
                <a:solidFill>
                  <a:schemeClr val="accent5">
                    <a:lumMod val="50000"/>
                  </a:schemeClr>
                </a:solidFill>
              </a:rPr>
              <a:t> </a:t>
            </a:r>
            <a:r>
              <a:rPr lang="en-US" sz="1600" i="1" dirty="0">
                <a:solidFill>
                  <a:schemeClr val="accent5">
                    <a:lumMod val="50000"/>
                  </a:schemeClr>
                </a:solidFill>
              </a:rPr>
              <a:t>Horizon 2020 </a:t>
            </a:r>
            <a:r>
              <a:rPr lang="en-US" sz="1600" i="1" dirty="0" smtClean="0">
                <a:solidFill>
                  <a:schemeClr val="accent5">
                    <a:lumMod val="50000"/>
                  </a:schemeClr>
                </a:solidFill>
              </a:rPr>
              <a:t>research and innovation </a:t>
            </a:r>
            <a:r>
              <a:rPr lang="en-US" sz="1600" i="1" dirty="0" err="1">
                <a:solidFill>
                  <a:schemeClr val="accent5">
                    <a:lumMod val="50000"/>
                  </a:schemeClr>
                </a:solidFill>
              </a:rPr>
              <a:t>programme</a:t>
            </a:r>
            <a:r>
              <a:rPr lang="en-US" sz="1600" i="1" dirty="0">
                <a:solidFill>
                  <a:schemeClr val="accent5">
                    <a:lumMod val="50000"/>
                  </a:schemeClr>
                </a:solidFill>
              </a:rPr>
              <a:t> </a:t>
            </a:r>
            <a:r>
              <a:rPr lang="en-US" sz="1600" dirty="0">
                <a:solidFill>
                  <a:schemeClr val="accent5">
                    <a:lumMod val="50000"/>
                  </a:schemeClr>
                </a:solidFill>
              </a:rPr>
              <a:t>under </a:t>
            </a:r>
            <a:r>
              <a:rPr lang="en-US" sz="1600" dirty="0" smtClean="0">
                <a:solidFill>
                  <a:schemeClr val="accent5">
                    <a:lumMod val="50000"/>
                  </a:schemeClr>
                </a:solidFill>
              </a:rPr>
              <a:t>grant </a:t>
            </a:r>
            <a:r>
              <a:rPr lang="en-US" sz="1600" dirty="0">
                <a:solidFill>
                  <a:schemeClr val="accent5">
                    <a:lumMod val="50000"/>
                  </a:schemeClr>
                </a:solidFill>
              </a:rPr>
              <a:t>agreement No </a:t>
            </a:r>
            <a:r>
              <a:rPr lang="en-US" sz="1600" dirty="0" smtClean="0">
                <a:solidFill>
                  <a:schemeClr val="accent5">
                    <a:lumMod val="50000"/>
                  </a:schemeClr>
                </a:solidFill>
              </a:rPr>
              <a:t>642007.</a:t>
            </a:r>
            <a:endParaRPr lang="en-GB" sz="1600" dirty="0">
              <a:solidFill>
                <a:schemeClr val="accent5">
                  <a:lumMod val="50000"/>
                </a:schemeClr>
              </a:solidFill>
            </a:endParaRPr>
          </a:p>
        </p:txBody>
      </p:sp>
      <p:pic>
        <p:nvPicPr>
          <p:cNvPr id="19" name="Picture 18" descr="http://europa.eu/about-eu/basic-information/symbols/images/flag_yellow_low.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4999" y="5909909"/>
            <a:ext cx="787565" cy="53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468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5021" y="134358"/>
            <a:ext cx="7381639" cy="707886"/>
          </a:xfrm>
          <a:prstGeom prst="rect">
            <a:avLst/>
          </a:prstGeom>
        </p:spPr>
        <p:txBody>
          <a:bodyPr wrap="square">
            <a:spAutoFit/>
          </a:bodyPr>
          <a:lstStyle/>
          <a:p>
            <a:r>
              <a:rPr lang="en-US" sz="2000" b="1" dirty="0" smtClean="0">
                <a:solidFill>
                  <a:schemeClr val="bg1"/>
                </a:solidFill>
              </a:rPr>
              <a:t>Project </a:t>
            </a:r>
            <a:r>
              <a:rPr lang="en-US" sz="2000" b="1" dirty="0">
                <a:solidFill>
                  <a:schemeClr val="bg1"/>
                </a:solidFill>
              </a:rPr>
              <a:t>background: EU Biodiversity Strategy to 2020</a:t>
            </a:r>
          </a:p>
          <a:p>
            <a:endParaRPr lang="en-US" sz="2000" dirty="0" smtClean="0">
              <a:solidFill>
                <a:schemeClr val="bg1"/>
              </a:solidFill>
            </a:endParaRPr>
          </a:p>
        </p:txBody>
      </p:sp>
      <p:sp>
        <p:nvSpPr>
          <p:cNvPr id="5" name="Subtitle 2"/>
          <p:cNvSpPr txBox="1">
            <a:spLocks/>
          </p:cNvSpPr>
          <p:nvPr/>
        </p:nvSpPr>
        <p:spPr>
          <a:xfrm>
            <a:off x="-8036" y="6492591"/>
            <a:ext cx="9144000" cy="3636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1400" dirty="0">
              <a:solidFill>
                <a:schemeClr val="bg1"/>
              </a:solidFill>
            </a:endParaRPr>
          </a:p>
        </p:txBody>
      </p:sp>
      <p:sp>
        <p:nvSpPr>
          <p:cNvPr id="110" name="TextBox 109"/>
          <p:cNvSpPr txBox="1"/>
          <p:nvPr/>
        </p:nvSpPr>
        <p:spPr>
          <a:xfrm>
            <a:off x="5879507" y="1973318"/>
            <a:ext cx="184731" cy="369332"/>
          </a:xfrm>
          <a:prstGeom prst="rect">
            <a:avLst/>
          </a:prstGeom>
          <a:noFill/>
        </p:spPr>
        <p:txBody>
          <a:bodyPr wrap="none" rtlCol="0">
            <a:spAutoFit/>
          </a:bodyPr>
          <a:lstStyle/>
          <a:p>
            <a:endParaRPr lang="bg-BG"/>
          </a:p>
        </p:txBody>
      </p:sp>
      <p:pic>
        <p:nvPicPr>
          <p:cNvPr id="7" name="Picture 2" descr="http://www.regionieambiente.it/images/stories/Biodiversita/animali/eu_biodiversity_strategy_2020.jpg"/>
          <p:cNvPicPr>
            <a:picLocks noChangeAspect="1" noChangeArrowheads="1"/>
          </p:cNvPicPr>
          <p:nvPr/>
        </p:nvPicPr>
        <p:blipFill rotWithShape="1">
          <a:blip r:embed="rId2">
            <a:extLst>
              <a:ext uri="{28A0092B-C50C-407E-A947-70E740481C1C}">
                <a14:useLocalDpi xmlns:a14="http://schemas.microsoft.com/office/drawing/2010/main" val="0"/>
              </a:ext>
            </a:extLst>
          </a:blip>
          <a:srcRect l="16487" r="18982"/>
          <a:stretch/>
        </p:blipFill>
        <p:spPr bwMode="auto">
          <a:xfrm>
            <a:off x="233992" y="1080861"/>
            <a:ext cx="4895437" cy="46962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16302" y="1296381"/>
            <a:ext cx="3420358" cy="4524315"/>
          </a:xfrm>
          <a:prstGeom prst="rect">
            <a:avLst/>
          </a:prstGeom>
        </p:spPr>
        <p:txBody>
          <a:bodyPr wrap="square">
            <a:spAutoFit/>
          </a:bodyPr>
          <a:lstStyle/>
          <a:p>
            <a:pPr marL="285750" indent="-285750" algn="just">
              <a:buSzPct val="66000"/>
              <a:buFont typeface="Wingdings" charset="2"/>
              <a:buChar char=""/>
            </a:pPr>
            <a:r>
              <a:rPr lang="en-US" b="1" dirty="0">
                <a:solidFill>
                  <a:srgbClr val="002060"/>
                </a:solidFill>
              </a:rPr>
              <a:t>Target 2</a:t>
            </a:r>
            <a:r>
              <a:rPr lang="en-US" b="1" dirty="0" smtClean="0">
                <a:solidFill>
                  <a:srgbClr val="002060"/>
                </a:solidFill>
              </a:rPr>
              <a:t>:</a:t>
            </a:r>
          </a:p>
          <a:p>
            <a:pPr marL="285750" indent="-285750" algn="just">
              <a:buSzPct val="66000"/>
              <a:buFont typeface="Wingdings" charset="2"/>
              <a:buChar char=""/>
            </a:pPr>
            <a:endParaRPr lang="en-US" b="1" dirty="0">
              <a:solidFill>
                <a:srgbClr val="002060"/>
              </a:solidFill>
            </a:endParaRPr>
          </a:p>
          <a:p>
            <a:pPr lvl="1" algn="just">
              <a:buSzPct val="66000"/>
            </a:pPr>
            <a:r>
              <a:rPr lang="en-US" dirty="0">
                <a:solidFill>
                  <a:srgbClr val="002060"/>
                </a:solidFill>
              </a:rPr>
              <a:t>“</a:t>
            </a:r>
            <a:r>
              <a:rPr lang="en-US" i="1" dirty="0">
                <a:solidFill>
                  <a:srgbClr val="002060"/>
                </a:solidFill>
              </a:rPr>
              <a:t>to improve knowledge of ecosystems and their services in the EU (Action 5) – the member states shall </a:t>
            </a:r>
            <a:r>
              <a:rPr lang="en-US" b="1" i="1" dirty="0">
                <a:solidFill>
                  <a:srgbClr val="002060"/>
                </a:solidFill>
              </a:rPr>
              <a:t>map and assess the state of ecosystems and their services </a:t>
            </a:r>
            <a:r>
              <a:rPr lang="en-US" i="1" dirty="0">
                <a:solidFill>
                  <a:srgbClr val="002060"/>
                </a:solidFill>
              </a:rPr>
              <a:t>in their national territory by 2014, assess the economic value of such services, and promote the integration of these values into accounting and reporting systems at EU and national level by 2020</a:t>
            </a:r>
            <a:r>
              <a:rPr lang="en-US" dirty="0">
                <a:solidFill>
                  <a:srgbClr val="002060"/>
                </a:solidFill>
              </a:rPr>
              <a:t>”</a:t>
            </a:r>
          </a:p>
        </p:txBody>
      </p:sp>
      <p:sp>
        <p:nvSpPr>
          <p:cNvPr id="9" name="Rectangle 8"/>
          <p:cNvSpPr/>
          <p:nvPr/>
        </p:nvSpPr>
        <p:spPr>
          <a:xfrm>
            <a:off x="321342" y="6102982"/>
            <a:ext cx="8485243" cy="369332"/>
          </a:xfrm>
          <a:prstGeom prst="rect">
            <a:avLst/>
          </a:prstGeom>
        </p:spPr>
        <p:txBody>
          <a:bodyPr wrap="square">
            <a:spAutoFit/>
          </a:bodyPr>
          <a:lstStyle/>
          <a:p>
            <a:r>
              <a:rPr lang="de-DE" dirty="0">
                <a:hlinkClick r:id="rId3"/>
              </a:rPr>
              <a:t>http://ec.europa.eu/environment/nature/biodiversity/comm2006/2020.htm</a:t>
            </a:r>
            <a:r>
              <a:rPr lang="de-DE" dirty="0"/>
              <a:t> </a:t>
            </a:r>
          </a:p>
        </p:txBody>
      </p:sp>
    </p:spTree>
    <p:extLst>
      <p:ext uri="{BB962C8B-B14F-4D97-AF65-F5344CB8AC3E}">
        <p14:creationId xmlns:p14="http://schemas.microsoft.com/office/powerpoint/2010/main" val="1657468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5021" y="134358"/>
            <a:ext cx="7381639" cy="400110"/>
          </a:xfrm>
          <a:prstGeom prst="rect">
            <a:avLst/>
          </a:prstGeom>
        </p:spPr>
        <p:txBody>
          <a:bodyPr wrap="square">
            <a:spAutoFit/>
          </a:bodyPr>
          <a:lstStyle/>
          <a:p>
            <a:r>
              <a:rPr lang="en-US" sz="2000" b="1" dirty="0" smtClean="0">
                <a:solidFill>
                  <a:schemeClr val="bg1"/>
                </a:solidFill>
              </a:rPr>
              <a:t>Objective and targets</a:t>
            </a:r>
            <a:endParaRPr lang="en-US" sz="2000" b="1" dirty="0">
              <a:solidFill>
                <a:schemeClr val="bg1"/>
              </a:solidFill>
            </a:endParaRPr>
          </a:p>
        </p:txBody>
      </p:sp>
      <p:sp>
        <p:nvSpPr>
          <p:cNvPr id="6" name="TextBox 5"/>
          <p:cNvSpPr txBox="1"/>
          <p:nvPr/>
        </p:nvSpPr>
        <p:spPr>
          <a:xfrm>
            <a:off x="339006" y="889537"/>
            <a:ext cx="7800258" cy="400110"/>
          </a:xfrm>
          <a:prstGeom prst="rect">
            <a:avLst/>
          </a:prstGeom>
          <a:noFill/>
        </p:spPr>
        <p:txBody>
          <a:bodyPr wrap="square" rtlCol="0">
            <a:spAutoFit/>
          </a:bodyPr>
          <a:lstStyle/>
          <a:p>
            <a:r>
              <a:rPr lang="en-US" sz="2000" b="1" dirty="0">
                <a:solidFill>
                  <a:srgbClr val="000051"/>
                </a:solidFill>
              </a:rPr>
              <a:t>EU Horizon 2020 topic addressed: </a:t>
            </a:r>
          </a:p>
        </p:txBody>
      </p:sp>
      <p:sp>
        <p:nvSpPr>
          <p:cNvPr id="7" name="TextBox 6"/>
          <p:cNvSpPr txBox="1"/>
          <p:nvPr/>
        </p:nvSpPr>
        <p:spPr>
          <a:xfrm>
            <a:off x="339006" y="1297904"/>
            <a:ext cx="8397654" cy="923330"/>
          </a:xfrm>
          <a:prstGeom prst="rect">
            <a:avLst/>
          </a:prstGeom>
          <a:noFill/>
        </p:spPr>
        <p:txBody>
          <a:bodyPr wrap="square" rtlCol="0">
            <a:spAutoFit/>
          </a:bodyPr>
          <a:lstStyle/>
          <a:p>
            <a:pPr marL="285750" indent="-285750">
              <a:buSzPct val="66000"/>
              <a:buFont typeface="Wingdings" charset="2"/>
              <a:buChar char=""/>
            </a:pPr>
            <a:r>
              <a:rPr lang="en-US" b="1" dirty="0" smtClean="0">
                <a:solidFill>
                  <a:srgbClr val="002060"/>
                </a:solidFill>
              </a:rPr>
              <a:t>Enhancing </a:t>
            </a:r>
            <a:r>
              <a:rPr lang="en-US" b="1" dirty="0">
                <a:solidFill>
                  <a:srgbClr val="002060"/>
                </a:solidFill>
              </a:rPr>
              <a:t>mapping ecosystems and their services</a:t>
            </a:r>
          </a:p>
          <a:p>
            <a:pPr marL="285750" indent="-285750">
              <a:buSzPct val="66000"/>
              <a:buFont typeface="Wingdings" charset="2"/>
              <a:buChar char=""/>
            </a:pPr>
            <a:r>
              <a:rPr lang="en-US" dirty="0" err="1">
                <a:solidFill>
                  <a:srgbClr val="002060"/>
                </a:solidFill>
              </a:rPr>
              <a:t>Subcall</a:t>
            </a:r>
            <a:r>
              <a:rPr lang="en-US" dirty="0">
                <a:solidFill>
                  <a:srgbClr val="002060"/>
                </a:solidFill>
              </a:rPr>
              <a:t> SC5-10a-2014 of H2020-SC5-2014 call on </a:t>
            </a:r>
            <a:r>
              <a:rPr lang="en-US" i="1" dirty="0">
                <a:solidFill>
                  <a:srgbClr val="002060"/>
                </a:solidFill>
              </a:rPr>
              <a:t>Growing a Low Carbon, Resource Efficient Economy with a Sustainable Supply of Raw </a:t>
            </a:r>
            <a:r>
              <a:rPr lang="en-US" i="1" dirty="0" smtClean="0">
                <a:solidFill>
                  <a:srgbClr val="002060"/>
                </a:solidFill>
              </a:rPr>
              <a:t>Materials</a:t>
            </a:r>
            <a:endParaRPr lang="en-US" i="1" dirty="0">
              <a:solidFill>
                <a:srgbClr val="002060"/>
              </a:solidFill>
            </a:endParaRPr>
          </a:p>
        </p:txBody>
      </p:sp>
      <p:sp>
        <p:nvSpPr>
          <p:cNvPr id="8" name="TextBox 5"/>
          <p:cNvSpPr txBox="1"/>
          <p:nvPr/>
        </p:nvSpPr>
        <p:spPr>
          <a:xfrm>
            <a:off x="339006" y="2516362"/>
            <a:ext cx="7800258" cy="400110"/>
          </a:xfrm>
          <a:prstGeom prst="rect">
            <a:avLst/>
          </a:prstGeom>
          <a:noFill/>
        </p:spPr>
        <p:txBody>
          <a:bodyPr wrap="square" rtlCol="0">
            <a:spAutoFit/>
          </a:bodyPr>
          <a:lstStyle/>
          <a:p>
            <a:r>
              <a:rPr lang="en-US" sz="2000" b="1" dirty="0">
                <a:solidFill>
                  <a:srgbClr val="000051"/>
                </a:solidFill>
              </a:rPr>
              <a:t>ESMERALDA targets:</a:t>
            </a:r>
          </a:p>
        </p:txBody>
      </p:sp>
      <p:sp>
        <p:nvSpPr>
          <p:cNvPr id="9" name="TextBox 6"/>
          <p:cNvSpPr txBox="1"/>
          <p:nvPr/>
        </p:nvSpPr>
        <p:spPr>
          <a:xfrm>
            <a:off x="339006" y="2924729"/>
            <a:ext cx="8397654" cy="3693319"/>
          </a:xfrm>
          <a:prstGeom prst="rect">
            <a:avLst/>
          </a:prstGeom>
          <a:noFill/>
        </p:spPr>
        <p:txBody>
          <a:bodyPr wrap="square" rtlCol="0">
            <a:spAutoFit/>
          </a:bodyPr>
          <a:lstStyle/>
          <a:p>
            <a:pPr marL="285750" indent="-285750">
              <a:buSzPct val="66000"/>
              <a:buFont typeface="Wingdings" charset="2"/>
              <a:buChar char=""/>
            </a:pPr>
            <a:r>
              <a:rPr lang="en-US" b="1" dirty="0" smtClean="0">
                <a:solidFill>
                  <a:srgbClr val="002060"/>
                </a:solidFill>
              </a:rPr>
              <a:t>Ecosystem Services</a:t>
            </a:r>
            <a:r>
              <a:rPr lang="en-US" dirty="0" smtClean="0">
                <a:solidFill>
                  <a:srgbClr val="002060"/>
                </a:solidFill>
              </a:rPr>
              <a:t> </a:t>
            </a:r>
            <a:r>
              <a:rPr lang="en-US" b="1" dirty="0" smtClean="0">
                <a:solidFill>
                  <a:srgbClr val="002060"/>
                </a:solidFill>
              </a:rPr>
              <a:t>(ES) </a:t>
            </a:r>
            <a:r>
              <a:rPr lang="en-US" b="1" dirty="0">
                <a:solidFill>
                  <a:srgbClr val="002060"/>
                </a:solidFill>
              </a:rPr>
              <a:t>mapping and assessment strategies </a:t>
            </a:r>
            <a:r>
              <a:rPr lang="en-US" dirty="0" smtClean="0">
                <a:solidFill>
                  <a:srgbClr val="002060"/>
                </a:solidFill>
              </a:rPr>
              <a:t>for EU member </a:t>
            </a:r>
            <a:r>
              <a:rPr lang="en-US" dirty="0">
                <a:solidFill>
                  <a:srgbClr val="002060"/>
                </a:solidFill>
              </a:rPr>
              <a:t>states</a:t>
            </a:r>
          </a:p>
          <a:p>
            <a:pPr marL="285750" indent="-285750">
              <a:buSzPct val="66000"/>
              <a:buFont typeface="Wingdings" charset="2"/>
              <a:buChar char=""/>
            </a:pPr>
            <a:r>
              <a:rPr lang="en-US" dirty="0">
                <a:solidFill>
                  <a:srgbClr val="002060"/>
                </a:solidFill>
              </a:rPr>
              <a:t>Deliver a ‘</a:t>
            </a:r>
            <a:r>
              <a:rPr lang="en-US" b="1" dirty="0">
                <a:solidFill>
                  <a:srgbClr val="002060"/>
                </a:solidFill>
              </a:rPr>
              <a:t>flexible methodology</a:t>
            </a:r>
            <a:r>
              <a:rPr lang="en-US" dirty="0">
                <a:solidFill>
                  <a:srgbClr val="002060"/>
                </a:solidFill>
              </a:rPr>
              <a:t>’ for pan-European, national and regional ES mapping and assessment </a:t>
            </a:r>
          </a:p>
          <a:p>
            <a:pPr marL="285750" indent="-285750">
              <a:buSzPct val="66000"/>
              <a:buFont typeface="Wingdings" charset="2"/>
              <a:buChar char=""/>
            </a:pPr>
            <a:r>
              <a:rPr lang="en-US" dirty="0">
                <a:solidFill>
                  <a:srgbClr val="002060"/>
                </a:solidFill>
              </a:rPr>
              <a:t>Support the timely delivery by </a:t>
            </a:r>
            <a:r>
              <a:rPr lang="en-US" dirty="0" smtClean="0">
                <a:solidFill>
                  <a:srgbClr val="002060"/>
                </a:solidFill>
              </a:rPr>
              <a:t>EU </a:t>
            </a:r>
            <a:r>
              <a:rPr lang="en-US" dirty="0">
                <a:solidFill>
                  <a:srgbClr val="002060"/>
                </a:solidFill>
              </a:rPr>
              <a:t>member states of </a:t>
            </a:r>
            <a:r>
              <a:rPr lang="en-US" b="1" dirty="0">
                <a:solidFill>
                  <a:srgbClr val="002060"/>
                </a:solidFill>
              </a:rPr>
              <a:t>Action 5</a:t>
            </a:r>
            <a:r>
              <a:rPr lang="en-US" dirty="0">
                <a:solidFill>
                  <a:srgbClr val="002060"/>
                </a:solidFill>
              </a:rPr>
              <a:t> </a:t>
            </a:r>
            <a:r>
              <a:rPr lang="en-US" dirty="0" smtClean="0">
                <a:solidFill>
                  <a:srgbClr val="002060"/>
                </a:solidFill>
              </a:rPr>
              <a:t>of the EU Biodiversity Strategy 2020 by </a:t>
            </a:r>
            <a:r>
              <a:rPr lang="en-US" dirty="0">
                <a:solidFill>
                  <a:srgbClr val="002060"/>
                </a:solidFill>
              </a:rPr>
              <a:t>supporting EU MS stakeholders (i.e. national  Action </a:t>
            </a:r>
            <a:r>
              <a:rPr lang="en-US" dirty="0" smtClean="0">
                <a:solidFill>
                  <a:srgbClr val="002060"/>
                </a:solidFill>
              </a:rPr>
              <a:t>5 authorities)</a:t>
            </a:r>
          </a:p>
          <a:p>
            <a:pPr marL="285750" indent="-285750">
              <a:buSzPct val="66000"/>
              <a:buFont typeface="Wingdings" charset="2"/>
              <a:buChar char=""/>
            </a:pPr>
            <a:r>
              <a:rPr lang="en-US" dirty="0">
                <a:solidFill>
                  <a:srgbClr val="002060"/>
                </a:solidFill>
              </a:rPr>
              <a:t>Promote </a:t>
            </a:r>
            <a:r>
              <a:rPr lang="en-US" b="1" dirty="0">
                <a:solidFill>
                  <a:srgbClr val="002060"/>
                </a:solidFill>
              </a:rPr>
              <a:t>local ES assessments </a:t>
            </a:r>
            <a:r>
              <a:rPr lang="en-US" dirty="0">
                <a:solidFill>
                  <a:srgbClr val="002060"/>
                </a:solidFill>
              </a:rPr>
              <a:t>required for spatial planning, agriculture, climate, water and nature policy</a:t>
            </a:r>
          </a:p>
          <a:p>
            <a:pPr marL="285750" indent="-285750">
              <a:buSzPct val="66000"/>
              <a:buFont typeface="Wingdings" charset="2"/>
              <a:buChar char=""/>
            </a:pPr>
            <a:r>
              <a:rPr lang="en-US" dirty="0">
                <a:solidFill>
                  <a:srgbClr val="002060"/>
                </a:solidFill>
              </a:rPr>
              <a:t>Transmit experience through </a:t>
            </a:r>
            <a:r>
              <a:rPr lang="en-US" b="1" dirty="0">
                <a:solidFill>
                  <a:srgbClr val="002060"/>
                </a:solidFill>
              </a:rPr>
              <a:t>active dialogues </a:t>
            </a:r>
            <a:r>
              <a:rPr lang="en-US" dirty="0">
                <a:solidFill>
                  <a:srgbClr val="002060"/>
                </a:solidFill>
              </a:rPr>
              <a:t>and </a:t>
            </a:r>
            <a:r>
              <a:rPr lang="en-US" b="1" dirty="0">
                <a:solidFill>
                  <a:srgbClr val="002060"/>
                </a:solidFill>
              </a:rPr>
              <a:t>co-creation of knowledge</a:t>
            </a:r>
          </a:p>
          <a:p>
            <a:pPr marL="285750" indent="-285750">
              <a:buSzPct val="66000"/>
              <a:buFont typeface="Wingdings" charset="2"/>
              <a:buChar char=""/>
            </a:pPr>
            <a:r>
              <a:rPr lang="en-US" b="1" dirty="0" err="1">
                <a:solidFill>
                  <a:srgbClr val="002060"/>
                </a:solidFill>
              </a:rPr>
              <a:t>Mobilise</a:t>
            </a:r>
            <a:r>
              <a:rPr lang="en-US" b="1" dirty="0">
                <a:solidFill>
                  <a:srgbClr val="002060"/>
                </a:solidFill>
              </a:rPr>
              <a:t> all relevant actors</a:t>
            </a:r>
            <a:r>
              <a:rPr lang="en-US" dirty="0">
                <a:solidFill>
                  <a:srgbClr val="002060"/>
                </a:solidFill>
              </a:rPr>
              <a:t>, increase participation of citizens in science and decision </a:t>
            </a:r>
            <a:r>
              <a:rPr lang="en-US" dirty="0" smtClean="0">
                <a:solidFill>
                  <a:srgbClr val="002060"/>
                </a:solidFill>
              </a:rPr>
              <a:t>making</a:t>
            </a:r>
          </a:p>
          <a:p>
            <a:pPr marL="285750" indent="-285750">
              <a:buSzPct val="66000"/>
              <a:buFont typeface="Wingdings" charset="2"/>
              <a:buChar char=""/>
            </a:pPr>
            <a:r>
              <a:rPr lang="en-US" dirty="0">
                <a:solidFill>
                  <a:srgbClr val="002060"/>
                </a:solidFill>
              </a:rPr>
              <a:t>Develop a </a:t>
            </a:r>
            <a:r>
              <a:rPr lang="en-US" b="1" dirty="0">
                <a:solidFill>
                  <a:srgbClr val="002060"/>
                </a:solidFill>
              </a:rPr>
              <a:t>Strategic Research Agenda </a:t>
            </a:r>
            <a:r>
              <a:rPr lang="en-US" dirty="0">
                <a:solidFill>
                  <a:srgbClr val="002060"/>
                </a:solidFill>
              </a:rPr>
              <a:t>(SRA) for ES mapping and assessment throughout and beyond Horizon 2020</a:t>
            </a:r>
          </a:p>
          <a:p>
            <a:pPr marL="285750" indent="-285750">
              <a:buSzPct val="66000"/>
              <a:buFont typeface="Wingdings" charset="2"/>
              <a:buChar char=""/>
            </a:pPr>
            <a:endParaRPr lang="en-US" dirty="0">
              <a:solidFill>
                <a:srgbClr val="5B5B5B"/>
              </a:solidFill>
            </a:endParaRPr>
          </a:p>
        </p:txBody>
      </p:sp>
    </p:spTree>
    <p:extLst>
      <p:ext uri="{BB962C8B-B14F-4D97-AF65-F5344CB8AC3E}">
        <p14:creationId xmlns:p14="http://schemas.microsoft.com/office/powerpoint/2010/main" val="410322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5021" y="134358"/>
            <a:ext cx="7381639" cy="400110"/>
          </a:xfrm>
          <a:prstGeom prst="rect">
            <a:avLst/>
          </a:prstGeom>
        </p:spPr>
        <p:txBody>
          <a:bodyPr wrap="square">
            <a:spAutoFit/>
          </a:bodyPr>
          <a:lstStyle/>
          <a:p>
            <a:r>
              <a:rPr lang="en-US" sz="2000" b="1" dirty="0">
                <a:solidFill>
                  <a:schemeClr val="bg1"/>
                </a:solidFill>
              </a:rPr>
              <a:t>Relation to other projects and ongoing </a:t>
            </a:r>
            <a:r>
              <a:rPr lang="en-US" sz="2000" b="1" dirty="0" smtClean="0">
                <a:solidFill>
                  <a:schemeClr val="bg1"/>
                </a:solidFill>
              </a:rPr>
              <a:t>activities </a:t>
            </a:r>
            <a:endParaRPr lang="en-US" sz="2000" b="1" dirty="0">
              <a:solidFill>
                <a:schemeClr val="bg1"/>
              </a:solidFill>
            </a:endParaRPr>
          </a:p>
        </p:txBody>
      </p:sp>
      <p:pic>
        <p:nvPicPr>
          <p:cNvPr id="3" name="Picture 2"/>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t="6256" b="8576"/>
          <a:stretch/>
        </p:blipFill>
        <p:spPr>
          <a:xfrm>
            <a:off x="691140" y="701458"/>
            <a:ext cx="7425726" cy="5660053"/>
          </a:xfrm>
          <a:prstGeom prst="rect">
            <a:avLst/>
          </a:prstGeom>
          <a:effectLst>
            <a:softEdge rad="317500"/>
          </a:effectLst>
        </p:spPr>
      </p:pic>
      <p:sp>
        <p:nvSpPr>
          <p:cNvPr id="5" name="TextBox 6"/>
          <p:cNvSpPr txBox="1"/>
          <p:nvPr/>
        </p:nvSpPr>
        <p:spPr>
          <a:xfrm>
            <a:off x="227677" y="1067754"/>
            <a:ext cx="8668011" cy="5293757"/>
          </a:xfrm>
          <a:prstGeom prst="rect">
            <a:avLst/>
          </a:prstGeom>
          <a:noFill/>
        </p:spPr>
        <p:txBody>
          <a:bodyPr wrap="square" rtlCol="0">
            <a:spAutoFit/>
          </a:bodyPr>
          <a:lstStyle/>
          <a:p>
            <a:pPr marL="285750" indent="-285750">
              <a:spcBef>
                <a:spcPts val="600"/>
              </a:spcBef>
              <a:buSzPct val="66000"/>
              <a:buFont typeface="Wingdings" charset="2"/>
              <a:buChar char=""/>
            </a:pPr>
            <a:r>
              <a:rPr lang="en-US" dirty="0">
                <a:solidFill>
                  <a:srgbClr val="002060"/>
                </a:solidFill>
              </a:rPr>
              <a:t>ESMERALDA is an additional project (</a:t>
            </a:r>
            <a:r>
              <a:rPr lang="en-US" b="1" dirty="0">
                <a:solidFill>
                  <a:srgbClr val="002060"/>
                </a:solidFill>
              </a:rPr>
              <a:t>Support &amp; coordination action </a:t>
            </a:r>
            <a:r>
              <a:rPr lang="en-US" dirty="0">
                <a:solidFill>
                  <a:srgbClr val="002060"/>
                </a:solidFill>
              </a:rPr>
              <a:t>funded by EC DG Research &amp; Innovation) to support EU member states in Action 5 </a:t>
            </a:r>
            <a:r>
              <a:rPr lang="en-US" dirty="0" smtClean="0">
                <a:solidFill>
                  <a:srgbClr val="002060"/>
                </a:solidFill>
              </a:rPr>
              <a:t>tasks</a:t>
            </a:r>
          </a:p>
          <a:p>
            <a:pPr marL="285750" indent="-285750">
              <a:spcBef>
                <a:spcPts val="600"/>
              </a:spcBef>
              <a:buSzPct val="66000"/>
              <a:buFont typeface="Wingdings" charset="2"/>
              <a:buChar char=""/>
            </a:pPr>
            <a:r>
              <a:rPr lang="en-US" dirty="0">
                <a:solidFill>
                  <a:srgbClr val="002060"/>
                </a:solidFill>
              </a:rPr>
              <a:t>Builds on/</a:t>
            </a:r>
            <a:r>
              <a:rPr lang="en-US" b="1" dirty="0">
                <a:solidFill>
                  <a:srgbClr val="002060"/>
                </a:solidFill>
              </a:rPr>
              <a:t>co-operates</a:t>
            </a:r>
            <a:r>
              <a:rPr lang="en-US" dirty="0">
                <a:solidFill>
                  <a:srgbClr val="002060"/>
                </a:solidFill>
              </a:rPr>
              <a:t> with e.g. MAES, </a:t>
            </a:r>
            <a:r>
              <a:rPr lang="en-US" dirty="0" err="1">
                <a:solidFill>
                  <a:srgbClr val="002060"/>
                </a:solidFill>
              </a:rPr>
              <a:t>OpenNESS</a:t>
            </a:r>
            <a:r>
              <a:rPr lang="en-US" dirty="0">
                <a:solidFill>
                  <a:srgbClr val="002060"/>
                </a:solidFill>
              </a:rPr>
              <a:t>, OPERAs, </a:t>
            </a:r>
            <a:r>
              <a:rPr lang="en-US" dirty="0" smtClean="0">
                <a:solidFill>
                  <a:srgbClr val="002060"/>
                </a:solidFill>
              </a:rPr>
              <a:t>MESEU </a:t>
            </a:r>
          </a:p>
          <a:p>
            <a:pPr marL="285750" indent="-285750">
              <a:spcBef>
                <a:spcPts val="600"/>
              </a:spcBef>
              <a:buSzPct val="66000"/>
              <a:buFont typeface="Wingdings" charset="2"/>
              <a:buChar char=""/>
            </a:pPr>
            <a:r>
              <a:rPr lang="en-US" b="1" dirty="0" smtClean="0">
                <a:solidFill>
                  <a:srgbClr val="002060"/>
                </a:solidFill>
              </a:rPr>
              <a:t>National</a:t>
            </a:r>
            <a:r>
              <a:rPr lang="en-US" dirty="0" smtClean="0">
                <a:solidFill>
                  <a:srgbClr val="002060"/>
                </a:solidFill>
              </a:rPr>
              <a:t> </a:t>
            </a:r>
            <a:r>
              <a:rPr lang="en-US" dirty="0">
                <a:solidFill>
                  <a:srgbClr val="002060"/>
                </a:solidFill>
              </a:rPr>
              <a:t>and </a:t>
            </a:r>
            <a:r>
              <a:rPr lang="en-US" b="1" dirty="0">
                <a:solidFill>
                  <a:srgbClr val="002060"/>
                </a:solidFill>
              </a:rPr>
              <a:t>regional studies </a:t>
            </a:r>
            <a:r>
              <a:rPr lang="en-US" dirty="0">
                <a:solidFill>
                  <a:srgbClr val="002060"/>
                </a:solidFill>
              </a:rPr>
              <a:t>(UK NEA, TEEB-DE, MAES-DE</a:t>
            </a:r>
            <a:r>
              <a:rPr lang="en-US" dirty="0" smtClean="0">
                <a:solidFill>
                  <a:srgbClr val="002060"/>
                </a:solidFill>
              </a:rPr>
              <a:t>)</a:t>
            </a:r>
            <a:endParaRPr lang="en-US" dirty="0">
              <a:solidFill>
                <a:srgbClr val="002060"/>
              </a:solidFill>
            </a:endParaRPr>
          </a:p>
          <a:p>
            <a:pPr marL="285750" indent="-285750">
              <a:spcBef>
                <a:spcPts val="600"/>
              </a:spcBef>
              <a:buSzPct val="66000"/>
              <a:buFont typeface="Wingdings" charset="2"/>
              <a:buChar char=""/>
            </a:pPr>
            <a:r>
              <a:rPr lang="en-US" b="1" dirty="0">
                <a:solidFill>
                  <a:srgbClr val="002060"/>
                </a:solidFill>
              </a:rPr>
              <a:t>Coordination</a:t>
            </a:r>
            <a:r>
              <a:rPr lang="en-US" dirty="0">
                <a:solidFill>
                  <a:srgbClr val="002060"/>
                </a:solidFill>
              </a:rPr>
              <a:t> and streamlining existing European ES </a:t>
            </a:r>
            <a:r>
              <a:rPr lang="en-US" dirty="0" smtClean="0">
                <a:solidFill>
                  <a:srgbClr val="002060"/>
                </a:solidFill>
              </a:rPr>
              <a:t>research</a:t>
            </a:r>
            <a:endParaRPr lang="en-US" dirty="0">
              <a:solidFill>
                <a:srgbClr val="002060"/>
              </a:solidFill>
            </a:endParaRPr>
          </a:p>
          <a:p>
            <a:pPr marL="285750" indent="-285750">
              <a:spcBef>
                <a:spcPts val="600"/>
              </a:spcBef>
              <a:buSzPct val="66000"/>
              <a:buFont typeface="Wingdings" charset="2"/>
              <a:buChar char=""/>
            </a:pPr>
            <a:r>
              <a:rPr lang="en-US" dirty="0">
                <a:solidFill>
                  <a:srgbClr val="002060"/>
                </a:solidFill>
              </a:rPr>
              <a:t>Exchange of </a:t>
            </a:r>
            <a:r>
              <a:rPr lang="en-US" b="1" dirty="0">
                <a:solidFill>
                  <a:srgbClr val="002060"/>
                </a:solidFill>
              </a:rPr>
              <a:t>information, data </a:t>
            </a:r>
            <a:r>
              <a:rPr lang="en-US" dirty="0">
                <a:solidFill>
                  <a:srgbClr val="002060"/>
                </a:solidFill>
              </a:rPr>
              <a:t>and</a:t>
            </a:r>
            <a:r>
              <a:rPr lang="en-US" b="1" dirty="0">
                <a:solidFill>
                  <a:srgbClr val="002060"/>
                </a:solidFill>
              </a:rPr>
              <a:t> </a:t>
            </a:r>
            <a:r>
              <a:rPr lang="en-US" b="1" dirty="0" smtClean="0">
                <a:solidFill>
                  <a:srgbClr val="002060"/>
                </a:solidFill>
              </a:rPr>
              <a:t>methods</a:t>
            </a:r>
            <a:endParaRPr lang="en-US" b="1" dirty="0">
              <a:solidFill>
                <a:srgbClr val="002060"/>
              </a:solidFill>
            </a:endParaRPr>
          </a:p>
          <a:p>
            <a:pPr marL="285750" indent="-285750">
              <a:spcBef>
                <a:spcPts val="600"/>
              </a:spcBef>
              <a:buSzPct val="66000"/>
              <a:buFont typeface="Wingdings" charset="2"/>
              <a:buChar char=""/>
            </a:pPr>
            <a:r>
              <a:rPr lang="en-US" dirty="0">
                <a:solidFill>
                  <a:srgbClr val="002060"/>
                </a:solidFill>
              </a:rPr>
              <a:t>Strengthen existing </a:t>
            </a:r>
            <a:r>
              <a:rPr lang="en-US" b="1" dirty="0">
                <a:solidFill>
                  <a:srgbClr val="002060"/>
                </a:solidFill>
              </a:rPr>
              <a:t>networks</a:t>
            </a:r>
            <a:r>
              <a:rPr lang="en-US" dirty="0">
                <a:solidFill>
                  <a:srgbClr val="002060"/>
                </a:solidFill>
              </a:rPr>
              <a:t> and create new European </a:t>
            </a:r>
            <a:r>
              <a:rPr lang="en-US" b="1" dirty="0">
                <a:solidFill>
                  <a:srgbClr val="002060"/>
                </a:solidFill>
              </a:rPr>
              <a:t>collaborations</a:t>
            </a:r>
            <a:r>
              <a:rPr lang="en-US" dirty="0">
                <a:solidFill>
                  <a:srgbClr val="002060"/>
                </a:solidFill>
              </a:rPr>
              <a:t> between ES scientists, practitioners and policy makers </a:t>
            </a:r>
          </a:p>
          <a:p>
            <a:pPr marL="285750" indent="-285750">
              <a:spcBef>
                <a:spcPts val="600"/>
              </a:spcBef>
              <a:buSzPct val="66000"/>
              <a:buFont typeface="Wingdings" charset="2"/>
              <a:buChar char=""/>
            </a:pPr>
            <a:r>
              <a:rPr lang="en-US" dirty="0">
                <a:solidFill>
                  <a:srgbClr val="002060"/>
                </a:solidFill>
              </a:rPr>
              <a:t>Improve the </a:t>
            </a:r>
            <a:r>
              <a:rPr lang="en-US" b="1" dirty="0">
                <a:solidFill>
                  <a:srgbClr val="002060"/>
                </a:solidFill>
              </a:rPr>
              <a:t>science-policy-society </a:t>
            </a:r>
            <a:r>
              <a:rPr lang="en-US" b="1" dirty="0" smtClean="0">
                <a:solidFill>
                  <a:srgbClr val="002060"/>
                </a:solidFill>
              </a:rPr>
              <a:t>interface</a:t>
            </a:r>
          </a:p>
          <a:p>
            <a:pPr marL="285750" indent="-285750">
              <a:spcBef>
                <a:spcPts val="600"/>
              </a:spcBef>
              <a:buSzPct val="66000"/>
              <a:buFont typeface="Wingdings" charset="2"/>
              <a:buChar char=""/>
            </a:pPr>
            <a:r>
              <a:rPr lang="en-US" dirty="0">
                <a:solidFill>
                  <a:srgbClr val="002060"/>
                </a:solidFill>
              </a:rPr>
              <a:t>Link European and national research and funding activities with </a:t>
            </a:r>
            <a:r>
              <a:rPr lang="en-US" b="1" dirty="0">
                <a:solidFill>
                  <a:srgbClr val="002060"/>
                </a:solidFill>
              </a:rPr>
              <a:t>international activities </a:t>
            </a:r>
            <a:r>
              <a:rPr lang="en-US" dirty="0">
                <a:solidFill>
                  <a:srgbClr val="002060"/>
                </a:solidFill>
              </a:rPr>
              <a:t>(such as ESP) - create synergies</a:t>
            </a:r>
          </a:p>
          <a:p>
            <a:pPr marL="285750" indent="-285750">
              <a:spcBef>
                <a:spcPts val="600"/>
              </a:spcBef>
              <a:buSzPct val="66000"/>
              <a:buFont typeface="Wingdings" charset="2"/>
              <a:buChar char=""/>
            </a:pPr>
            <a:r>
              <a:rPr lang="en-US" dirty="0">
                <a:solidFill>
                  <a:srgbClr val="002060"/>
                </a:solidFill>
              </a:rPr>
              <a:t>ES mapping and assessment methods </a:t>
            </a:r>
            <a:r>
              <a:rPr lang="en-US" b="1" dirty="0">
                <a:solidFill>
                  <a:srgbClr val="002060"/>
                </a:solidFill>
              </a:rPr>
              <a:t>for all EU member states </a:t>
            </a:r>
            <a:r>
              <a:rPr lang="en-US" dirty="0">
                <a:solidFill>
                  <a:srgbClr val="002060"/>
                </a:solidFill>
              </a:rPr>
              <a:t>(incl. the outermost regions and marine areas)</a:t>
            </a:r>
          </a:p>
          <a:p>
            <a:pPr marL="285750" indent="-285750">
              <a:spcBef>
                <a:spcPts val="600"/>
              </a:spcBef>
              <a:buSzPct val="66000"/>
              <a:buFont typeface="Wingdings" charset="2"/>
              <a:buChar char=""/>
            </a:pPr>
            <a:r>
              <a:rPr lang="en-US" b="1" dirty="0">
                <a:solidFill>
                  <a:srgbClr val="002060"/>
                </a:solidFill>
              </a:rPr>
              <a:t>Enhance methods</a:t>
            </a:r>
            <a:r>
              <a:rPr lang="en-US" dirty="0">
                <a:solidFill>
                  <a:srgbClr val="002060"/>
                </a:solidFill>
              </a:rPr>
              <a:t>, integrating biophysical, social and economic techniques </a:t>
            </a:r>
          </a:p>
          <a:p>
            <a:pPr marL="285750" indent="-285750">
              <a:spcBef>
                <a:spcPts val="600"/>
              </a:spcBef>
              <a:buSzPct val="66000"/>
              <a:buFont typeface="Wingdings" charset="2"/>
              <a:buChar char=""/>
            </a:pPr>
            <a:r>
              <a:rPr lang="en-US" dirty="0">
                <a:solidFill>
                  <a:srgbClr val="002060"/>
                </a:solidFill>
              </a:rPr>
              <a:t>Enable long-term </a:t>
            </a:r>
            <a:r>
              <a:rPr lang="en-US" b="1" dirty="0">
                <a:solidFill>
                  <a:srgbClr val="002060"/>
                </a:solidFill>
              </a:rPr>
              <a:t>ES-based management </a:t>
            </a:r>
            <a:r>
              <a:rPr lang="en-US" dirty="0">
                <a:solidFill>
                  <a:srgbClr val="002060"/>
                </a:solidFill>
              </a:rPr>
              <a:t>strategies throughout and beyond Horizon </a:t>
            </a:r>
            <a:r>
              <a:rPr lang="en-US" dirty="0" smtClean="0">
                <a:solidFill>
                  <a:srgbClr val="002060"/>
                </a:solidFill>
              </a:rPr>
              <a:t>2020</a:t>
            </a:r>
          </a:p>
        </p:txBody>
      </p:sp>
    </p:spTree>
    <p:extLst>
      <p:ext uri="{BB962C8B-B14F-4D97-AF65-F5344CB8AC3E}">
        <p14:creationId xmlns:p14="http://schemas.microsoft.com/office/powerpoint/2010/main" val="3551672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2"/>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l="1012" t="1153" b="4517"/>
          <a:stretch/>
        </p:blipFill>
        <p:spPr>
          <a:xfrm>
            <a:off x="0" y="895256"/>
            <a:ext cx="6127955" cy="5223315"/>
          </a:xfrm>
          <a:prstGeom prst="rect">
            <a:avLst/>
          </a:prstGeom>
        </p:spPr>
      </p:pic>
      <p:sp>
        <p:nvSpPr>
          <p:cNvPr id="4" name="Rechteck 1"/>
          <p:cNvSpPr/>
          <p:nvPr/>
        </p:nvSpPr>
        <p:spPr>
          <a:xfrm>
            <a:off x="5479696" y="895256"/>
            <a:ext cx="3576622" cy="5078313"/>
          </a:xfrm>
          <a:prstGeom prst="rect">
            <a:avLst/>
          </a:prstGeom>
        </p:spPr>
        <p:txBody>
          <a:bodyPr wrap="square">
            <a:spAutoFit/>
          </a:bodyPr>
          <a:lstStyle/>
          <a:p>
            <a:pPr marL="342900" indent="-342900">
              <a:buBlip>
                <a:blip r:embed="rId3"/>
              </a:buBlip>
            </a:pPr>
            <a:r>
              <a:rPr lang="en-GB" sz="2000" dirty="0" smtClean="0">
                <a:solidFill>
                  <a:srgbClr val="002060"/>
                </a:solidFill>
              </a:rPr>
              <a:t>25 project partners</a:t>
            </a:r>
          </a:p>
          <a:p>
            <a:pPr marL="342900" indent="-342900">
              <a:buBlip>
                <a:blip r:embed="rId3"/>
              </a:buBlip>
            </a:pPr>
            <a:r>
              <a:rPr lang="en-GB" sz="2000" dirty="0" smtClean="0">
                <a:solidFill>
                  <a:srgbClr val="002060"/>
                </a:solidFill>
              </a:rPr>
              <a:t>20 European countries</a:t>
            </a:r>
          </a:p>
          <a:p>
            <a:pPr marL="342900" indent="-342900">
              <a:buBlip>
                <a:blip r:embed="rId3"/>
              </a:buBlip>
            </a:pPr>
            <a:r>
              <a:rPr lang="en-GB" sz="2000" dirty="0" smtClean="0">
                <a:solidFill>
                  <a:srgbClr val="002060"/>
                </a:solidFill>
              </a:rPr>
              <a:t>2 linked Baltic countries</a:t>
            </a:r>
          </a:p>
          <a:p>
            <a:pPr marL="342900" indent="-342900">
              <a:buBlip>
                <a:blip r:embed="rId3"/>
              </a:buBlip>
            </a:pPr>
            <a:r>
              <a:rPr lang="en-GB" sz="2000" dirty="0" smtClean="0">
                <a:solidFill>
                  <a:srgbClr val="002060"/>
                </a:solidFill>
              </a:rPr>
              <a:t>2 linked western Balkan  countries</a:t>
            </a:r>
          </a:p>
          <a:p>
            <a:pPr marL="342900" indent="-342900">
              <a:buBlip>
                <a:blip r:embed="rId3"/>
              </a:buBlip>
            </a:pPr>
            <a:r>
              <a:rPr lang="en-US" sz="2000" dirty="0" smtClean="0">
                <a:solidFill>
                  <a:srgbClr val="002060"/>
                </a:solidFill>
              </a:rPr>
              <a:t>  + further member states addressed already</a:t>
            </a:r>
          </a:p>
          <a:p>
            <a:pPr marL="342900" indent="-342900">
              <a:buBlip>
                <a:blip r:embed="rId3"/>
              </a:buBlip>
            </a:pPr>
            <a:endParaRPr lang="en-US" sz="2000" dirty="0" smtClean="0">
              <a:solidFill>
                <a:srgbClr val="002060"/>
              </a:solidFill>
            </a:endParaRPr>
          </a:p>
          <a:p>
            <a:pPr marL="342900" indent="-342900">
              <a:buBlip>
                <a:blip r:embed="rId3"/>
              </a:buBlip>
            </a:pPr>
            <a:endParaRPr lang="en-US" sz="2000" dirty="0">
              <a:solidFill>
                <a:srgbClr val="002060"/>
              </a:solidFill>
            </a:endParaRPr>
          </a:p>
          <a:p>
            <a:pPr marL="342900" indent="-342900">
              <a:buBlip>
                <a:blip r:embed="rId3"/>
              </a:buBlip>
            </a:pPr>
            <a:r>
              <a:rPr lang="en-US" sz="2000" dirty="0" smtClean="0">
                <a:solidFill>
                  <a:srgbClr val="002060"/>
                </a:solidFill>
              </a:rPr>
              <a:t>44 % university partners</a:t>
            </a:r>
          </a:p>
          <a:p>
            <a:pPr marL="342900" indent="-342900">
              <a:buBlip>
                <a:blip r:embed="rId3"/>
              </a:buBlip>
            </a:pPr>
            <a:r>
              <a:rPr lang="en-US" sz="2000" dirty="0" smtClean="0">
                <a:solidFill>
                  <a:srgbClr val="002060"/>
                </a:solidFill>
              </a:rPr>
              <a:t>28 % state or other superior </a:t>
            </a:r>
            <a:r>
              <a:rPr lang="en-US" sz="2000" dirty="0" err="1" smtClean="0">
                <a:solidFill>
                  <a:srgbClr val="002060"/>
                </a:solidFill>
              </a:rPr>
              <a:t>organisations</a:t>
            </a:r>
            <a:r>
              <a:rPr lang="en-US" sz="2000" dirty="0" smtClean="0">
                <a:solidFill>
                  <a:srgbClr val="002060"/>
                </a:solidFill>
              </a:rPr>
              <a:t> </a:t>
            </a:r>
          </a:p>
          <a:p>
            <a:pPr marL="342900" indent="-342900">
              <a:buBlip>
                <a:blip r:embed="rId3"/>
              </a:buBlip>
            </a:pPr>
            <a:r>
              <a:rPr lang="en-US" sz="2000" dirty="0" smtClean="0">
                <a:solidFill>
                  <a:srgbClr val="002060"/>
                </a:solidFill>
              </a:rPr>
              <a:t>16 % from other academia</a:t>
            </a:r>
          </a:p>
          <a:p>
            <a:pPr marL="342900" indent="-342900">
              <a:buBlip>
                <a:blip r:embed="rId3"/>
              </a:buBlip>
            </a:pPr>
            <a:r>
              <a:rPr lang="en-US" sz="2000" dirty="0" smtClean="0">
                <a:solidFill>
                  <a:srgbClr val="002060"/>
                </a:solidFill>
              </a:rPr>
              <a:t>12 % SMEs</a:t>
            </a:r>
            <a:endParaRPr lang="en-GB" sz="2000" dirty="0" smtClean="0">
              <a:solidFill>
                <a:srgbClr val="002060"/>
              </a:solidFill>
            </a:endParaRPr>
          </a:p>
          <a:p>
            <a:endParaRPr lang="en-GB" sz="2400" b="1" dirty="0" smtClean="0">
              <a:solidFill>
                <a:schemeClr val="accent5">
                  <a:lumMod val="50000"/>
                </a:schemeClr>
              </a:solidFill>
            </a:endParaRPr>
          </a:p>
          <a:p>
            <a:pPr marL="342900" indent="-342900">
              <a:buFont typeface="Arial" panose="020B0604020202020204" pitchFamily="34" charset="0"/>
              <a:buChar char="•"/>
            </a:pPr>
            <a:endParaRPr lang="en-GB" sz="2000" dirty="0" smtClean="0">
              <a:solidFill>
                <a:schemeClr val="accent5">
                  <a:lumMod val="50000"/>
                </a:schemeClr>
              </a:solidFill>
            </a:endParaRPr>
          </a:p>
        </p:txBody>
      </p:sp>
      <p:sp>
        <p:nvSpPr>
          <p:cNvPr id="6" name="Rectangle 5"/>
          <p:cNvSpPr/>
          <p:nvPr/>
        </p:nvSpPr>
        <p:spPr>
          <a:xfrm>
            <a:off x="1355021" y="134358"/>
            <a:ext cx="7381639" cy="400110"/>
          </a:xfrm>
          <a:prstGeom prst="rect">
            <a:avLst/>
          </a:prstGeom>
        </p:spPr>
        <p:txBody>
          <a:bodyPr wrap="square">
            <a:spAutoFit/>
          </a:bodyPr>
          <a:lstStyle/>
          <a:p>
            <a:r>
              <a:rPr lang="en-GB" sz="2000" b="1" dirty="0">
                <a:solidFill>
                  <a:schemeClr val="bg1"/>
                </a:solidFill>
              </a:rPr>
              <a:t>ESMERALDA </a:t>
            </a:r>
            <a:r>
              <a:rPr lang="en-GB" sz="2000" b="1" dirty="0" smtClean="0">
                <a:solidFill>
                  <a:schemeClr val="bg1"/>
                </a:solidFill>
              </a:rPr>
              <a:t>consortium</a:t>
            </a:r>
            <a:endParaRPr lang="en-GB" sz="2000" b="1" dirty="0">
              <a:solidFill>
                <a:srgbClr val="002060"/>
              </a:solidFill>
            </a:endParaRPr>
          </a:p>
        </p:txBody>
      </p:sp>
    </p:spTree>
    <p:extLst>
      <p:ext uri="{BB962C8B-B14F-4D97-AF65-F5344CB8AC3E}">
        <p14:creationId xmlns:p14="http://schemas.microsoft.com/office/powerpoint/2010/main" val="633210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55021" y="134358"/>
            <a:ext cx="7381639" cy="400110"/>
          </a:xfrm>
          <a:prstGeom prst="rect">
            <a:avLst/>
          </a:prstGeom>
        </p:spPr>
        <p:txBody>
          <a:bodyPr wrap="square">
            <a:spAutoFit/>
          </a:bodyPr>
          <a:lstStyle/>
          <a:p>
            <a:r>
              <a:rPr lang="en-GB" sz="2000" b="1" dirty="0">
                <a:solidFill>
                  <a:schemeClr val="bg1"/>
                </a:solidFill>
              </a:rPr>
              <a:t>ESMERALDA </a:t>
            </a:r>
            <a:r>
              <a:rPr lang="en-GB" sz="2000" b="1" dirty="0" smtClean="0">
                <a:solidFill>
                  <a:schemeClr val="bg1"/>
                </a:solidFill>
              </a:rPr>
              <a:t>consortium</a:t>
            </a:r>
            <a:endParaRPr lang="en-GB" sz="2000" b="1" dirty="0">
              <a:solidFill>
                <a:srgbClr val="002060"/>
              </a:solidFill>
            </a:endParaRPr>
          </a:p>
        </p:txBody>
      </p:sp>
      <p:graphicFrame>
        <p:nvGraphicFramePr>
          <p:cNvPr id="7" name="Tabelle 2"/>
          <p:cNvGraphicFramePr>
            <a:graphicFrameLocks noGrp="1"/>
          </p:cNvGraphicFramePr>
          <p:nvPr>
            <p:extLst>
              <p:ext uri="{D42A27DB-BD31-4B8C-83A1-F6EECF244321}">
                <p14:modId xmlns:p14="http://schemas.microsoft.com/office/powerpoint/2010/main" val="584305841"/>
              </p:ext>
            </p:extLst>
          </p:nvPr>
        </p:nvGraphicFramePr>
        <p:xfrm>
          <a:off x="1" y="710184"/>
          <a:ext cx="9169052" cy="6147816"/>
        </p:xfrm>
        <a:graphic>
          <a:graphicData uri="http://schemas.openxmlformats.org/drawingml/2006/table">
            <a:tbl>
              <a:tblPr>
                <a:tableStyleId>{69CF1AB2-1976-4502-BF36-3FF5EA218861}</a:tableStyleId>
              </a:tblPr>
              <a:tblGrid>
                <a:gridCol w="370832"/>
                <a:gridCol w="4372743"/>
                <a:gridCol w="2296051"/>
                <a:gridCol w="1027135"/>
                <a:gridCol w="1102291"/>
              </a:tblGrid>
              <a:tr h="181937">
                <a:tc>
                  <a:txBody>
                    <a:bodyPr/>
                    <a:lstStyle/>
                    <a:p>
                      <a:pPr algn="ctr">
                        <a:lnSpc>
                          <a:spcPct val="115000"/>
                        </a:lnSpc>
                        <a:spcBef>
                          <a:spcPts val="600"/>
                        </a:spcBef>
                        <a:spcAft>
                          <a:spcPts val="600"/>
                        </a:spcAft>
                      </a:pPr>
                      <a:r>
                        <a:rPr lang="en-GB" sz="1600" b="1" dirty="0" smtClean="0">
                          <a:solidFill>
                            <a:srgbClr val="002060"/>
                          </a:solidFill>
                          <a:effectLst/>
                        </a:rPr>
                        <a:t>No</a:t>
                      </a:r>
                      <a:endPar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solidFill>
                      <a:schemeClr val="accent1">
                        <a:lumMod val="20000"/>
                        <a:lumOff val="80000"/>
                      </a:schemeClr>
                    </a:solidFill>
                  </a:tcPr>
                </a:tc>
                <a:tc>
                  <a:txBody>
                    <a:bodyPr/>
                    <a:lstStyle/>
                    <a:p>
                      <a:pPr algn="just">
                        <a:lnSpc>
                          <a:spcPct val="115000"/>
                        </a:lnSpc>
                        <a:spcBef>
                          <a:spcPts val="600"/>
                        </a:spcBef>
                        <a:spcAft>
                          <a:spcPts val="600"/>
                        </a:spcAft>
                      </a:pPr>
                      <a:r>
                        <a:rPr lang="en-GB" sz="1600" b="1" dirty="0">
                          <a:solidFill>
                            <a:srgbClr val="002060"/>
                          </a:solidFill>
                          <a:effectLst/>
                        </a:rPr>
                        <a:t>Participant organisation name</a:t>
                      </a:r>
                      <a:endPar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solidFill>
                      <a:schemeClr val="accent1">
                        <a:lumMod val="20000"/>
                        <a:lumOff val="80000"/>
                      </a:schemeClr>
                    </a:solidFill>
                  </a:tcPr>
                </a:tc>
                <a:tc>
                  <a:txBody>
                    <a:bodyPr/>
                    <a:lstStyle/>
                    <a:p>
                      <a:pPr algn="just">
                        <a:lnSpc>
                          <a:spcPct val="115000"/>
                        </a:lnSpc>
                        <a:spcBef>
                          <a:spcPts val="600"/>
                        </a:spcBef>
                        <a:spcAft>
                          <a:spcPts val="600"/>
                        </a:spcAft>
                      </a:pPr>
                      <a:r>
                        <a:rPr lang="de-DE" sz="1600"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Lead </a:t>
                      </a:r>
                      <a:r>
                        <a:rPr lang="de-DE" sz="1600" b="1" dirty="0" err="1"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contact</a:t>
                      </a:r>
                      <a:endPar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solidFill>
                      <a:schemeClr val="accent1">
                        <a:lumMod val="20000"/>
                        <a:lumOff val="80000"/>
                      </a:schemeClr>
                    </a:solidFill>
                  </a:tcPr>
                </a:tc>
                <a:tc>
                  <a:txBody>
                    <a:bodyPr/>
                    <a:lstStyle/>
                    <a:p>
                      <a:pPr>
                        <a:lnSpc>
                          <a:spcPct val="115000"/>
                        </a:lnSpc>
                        <a:spcBef>
                          <a:spcPts val="600"/>
                        </a:spcBef>
                        <a:spcAft>
                          <a:spcPts val="600"/>
                        </a:spcAft>
                      </a:pPr>
                      <a:r>
                        <a:rPr lang="en-GB" sz="1600" b="1" dirty="0">
                          <a:solidFill>
                            <a:srgbClr val="002060"/>
                          </a:solidFill>
                          <a:effectLst/>
                        </a:rPr>
                        <a:t>Code</a:t>
                      </a:r>
                      <a:endPar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solidFill>
                      <a:schemeClr val="accent1">
                        <a:lumMod val="20000"/>
                        <a:lumOff val="80000"/>
                      </a:schemeClr>
                    </a:solidFill>
                  </a:tcPr>
                </a:tc>
                <a:tc>
                  <a:txBody>
                    <a:bodyPr/>
                    <a:lstStyle/>
                    <a:p>
                      <a:pPr algn="ctr">
                        <a:lnSpc>
                          <a:spcPct val="115000"/>
                        </a:lnSpc>
                        <a:spcBef>
                          <a:spcPts val="600"/>
                        </a:spcBef>
                        <a:spcAft>
                          <a:spcPts val="600"/>
                        </a:spcAft>
                      </a:pPr>
                      <a:r>
                        <a:rPr lang="en-GB" sz="1600" b="1" dirty="0">
                          <a:solidFill>
                            <a:srgbClr val="002060"/>
                          </a:solidFill>
                          <a:effectLst/>
                        </a:rPr>
                        <a:t>Country</a:t>
                      </a:r>
                      <a:endPar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solidFill>
                      <a:schemeClr val="accent1">
                        <a:lumMod val="20000"/>
                        <a:lumOff val="80000"/>
                      </a:schemeClr>
                    </a:solidFill>
                  </a:tcPr>
                </a:tc>
              </a:tr>
              <a:tr h="166776">
                <a:tc>
                  <a:txBody>
                    <a:bodyPr/>
                    <a:lstStyle/>
                    <a:p>
                      <a:pPr algn="ctr">
                        <a:lnSpc>
                          <a:spcPct val="110000"/>
                        </a:lnSpc>
                        <a:spcAft>
                          <a:spcPts val="0"/>
                        </a:spcAft>
                      </a:pPr>
                      <a:r>
                        <a:rPr lang="en-GB" sz="1400">
                          <a:effectLst/>
                        </a:rPr>
                        <a:t>1</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just">
                        <a:lnSpc>
                          <a:spcPct val="110000"/>
                        </a:lnSpc>
                        <a:spcAft>
                          <a:spcPts val="0"/>
                        </a:spcAft>
                      </a:pPr>
                      <a:r>
                        <a:rPr lang="en-GB" sz="1400">
                          <a:effectLst/>
                        </a:rPr>
                        <a:t>Christian Albrechts University Kiel</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just">
                        <a:lnSpc>
                          <a:spcPct val="110000"/>
                        </a:lnSpc>
                        <a:spcAft>
                          <a:spcPts val="0"/>
                        </a:spcAft>
                      </a:pP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Benjamin Burkhard</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nSpc>
                          <a:spcPct val="110000"/>
                        </a:lnSpc>
                        <a:spcAft>
                          <a:spcPts val="0"/>
                        </a:spcAft>
                      </a:pPr>
                      <a:r>
                        <a:rPr lang="en-GB" sz="1400">
                          <a:effectLst/>
                        </a:rPr>
                        <a:t>CAU</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ctr">
                        <a:lnSpc>
                          <a:spcPct val="110000"/>
                        </a:lnSpc>
                        <a:spcAft>
                          <a:spcPts val="0"/>
                        </a:spcAft>
                      </a:pPr>
                      <a:r>
                        <a:rPr lang="en-GB" sz="1400">
                          <a:effectLst/>
                        </a:rPr>
                        <a:t>DE</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r>
              <a:tr h="166776">
                <a:tc>
                  <a:txBody>
                    <a:bodyPr/>
                    <a:lstStyle/>
                    <a:p>
                      <a:pPr marL="756285" indent="-756285" algn="ctr">
                        <a:lnSpc>
                          <a:spcPct val="110000"/>
                        </a:lnSpc>
                        <a:spcAft>
                          <a:spcPts val="0"/>
                        </a:spcAft>
                      </a:pPr>
                      <a:r>
                        <a:rPr lang="en-GB" sz="1400" dirty="0">
                          <a:effectLst/>
                        </a:rPr>
                        <a:t>2</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en-GB" sz="1400" dirty="0">
                          <a:effectLst/>
                        </a:rPr>
                        <a:t>Finnish Environment Institute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Leena </a:t>
                      </a: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Kopperoinen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nSpc>
                          <a:spcPct val="110000"/>
                        </a:lnSpc>
                        <a:spcAft>
                          <a:spcPts val="0"/>
                        </a:spcAft>
                      </a:pPr>
                      <a:r>
                        <a:rPr lang="en-GB" sz="1400">
                          <a:effectLst/>
                        </a:rPr>
                        <a:t>SYKE</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ctr">
                        <a:lnSpc>
                          <a:spcPct val="110000"/>
                        </a:lnSpc>
                        <a:spcAft>
                          <a:spcPts val="0"/>
                        </a:spcAft>
                      </a:pPr>
                      <a:r>
                        <a:rPr lang="en-GB" sz="1400">
                          <a:effectLst/>
                        </a:rPr>
                        <a:t>FI</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r>
              <a:tr h="166776">
                <a:tc>
                  <a:txBody>
                    <a:bodyPr/>
                    <a:lstStyle/>
                    <a:p>
                      <a:pPr marL="756285" indent="-756285" algn="ctr">
                        <a:lnSpc>
                          <a:spcPct val="110000"/>
                        </a:lnSpc>
                        <a:spcAft>
                          <a:spcPts val="0"/>
                        </a:spcAft>
                      </a:pPr>
                      <a:r>
                        <a:rPr lang="en-GB" sz="1400">
                          <a:effectLst/>
                        </a:rPr>
                        <a:t>3</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en-GB" sz="1400">
                          <a:effectLst/>
                        </a:rPr>
                        <a:t>University of Madrid</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Fernando Santos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nSpc>
                          <a:spcPct val="110000"/>
                        </a:lnSpc>
                        <a:spcAft>
                          <a:spcPts val="0"/>
                        </a:spcAft>
                      </a:pPr>
                      <a:r>
                        <a:rPr lang="en-GB" sz="1400">
                          <a:effectLst/>
                        </a:rPr>
                        <a:t>UAM</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ctr">
                        <a:lnSpc>
                          <a:spcPct val="110000"/>
                        </a:lnSpc>
                        <a:spcAft>
                          <a:spcPts val="0"/>
                        </a:spcAft>
                      </a:pPr>
                      <a:r>
                        <a:rPr lang="en-GB" sz="1400">
                          <a:effectLst/>
                        </a:rPr>
                        <a:t>ES</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r>
              <a:tr h="166776">
                <a:tc>
                  <a:txBody>
                    <a:bodyPr/>
                    <a:lstStyle/>
                    <a:p>
                      <a:pPr marL="756285" indent="-756285" algn="ctr">
                        <a:lnSpc>
                          <a:spcPct val="110000"/>
                        </a:lnSpc>
                        <a:spcAft>
                          <a:spcPts val="0"/>
                        </a:spcAft>
                      </a:pPr>
                      <a:r>
                        <a:rPr lang="en-GB" sz="1400">
                          <a:effectLst/>
                        </a:rPr>
                        <a:t>4</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en-GB" sz="1400" dirty="0">
                          <a:effectLst/>
                        </a:rPr>
                        <a:t>University of Nottingham</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Marion Potschin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nSpc>
                          <a:spcPct val="110000"/>
                        </a:lnSpc>
                        <a:spcAft>
                          <a:spcPts val="0"/>
                        </a:spcAft>
                      </a:pPr>
                      <a:r>
                        <a:rPr lang="en-GB" sz="1400">
                          <a:effectLst/>
                        </a:rPr>
                        <a:t>UNOTT</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ctr">
                        <a:lnSpc>
                          <a:spcPct val="110000"/>
                        </a:lnSpc>
                        <a:spcAft>
                          <a:spcPts val="0"/>
                        </a:spcAft>
                      </a:pPr>
                      <a:r>
                        <a:rPr lang="en-GB" sz="1400">
                          <a:effectLst/>
                        </a:rPr>
                        <a:t>UK</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r>
              <a:tr h="166776">
                <a:tc>
                  <a:txBody>
                    <a:bodyPr/>
                    <a:lstStyle/>
                    <a:p>
                      <a:pPr marL="756285" indent="-756285" algn="ctr">
                        <a:lnSpc>
                          <a:spcPct val="110000"/>
                        </a:lnSpc>
                        <a:spcAft>
                          <a:spcPts val="0"/>
                        </a:spcAft>
                      </a:pPr>
                      <a:r>
                        <a:rPr lang="en-GB" sz="1400">
                          <a:effectLst/>
                        </a:rPr>
                        <a:t>5</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en-GB" sz="1400">
                          <a:effectLst/>
                        </a:rPr>
                        <a:t>University of Trento</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Davide </a:t>
                      </a: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Geneletti</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nSpc>
                          <a:spcPct val="110000"/>
                        </a:lnSpc>
                        <a:spcAft>
                          <a:spcPts val="0"/>
                        </a:spcAft>
                      </a:pPr>
                      <a:r>
                        <a:rPr lang="en-GB" sz="1400">
                          <a:effectLst/>
                        </a:rPr>
                        <a:t>UNITN</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ctr">
                        <a:lnSpc>
                          <a:spcPct val="110000"/>
                        </a:lnSpc>
                        <a:spcAft>
                          <a:spcPts val="0"/>
                        </a:spcAft>
                      </a:pPr>
                      <a:r>
                        <a:rPr lang="en-GB" sz="1400">
                          <a:effectLst/>
                        </a:rPr>
                        <a:t>IT</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r>
              <a:tr h="166776">
                <a:tc>
                  <a:txBody>
                    <a:bodyPr/>
                    <a:lstStyle/>
                    <a:p>
                      <a:pPr marL="756285" indent="-756285" algn="ctr">
                        <a:lnSpc>
                          <a:spcPct val="110000"/>
                        </a:lnSpc>
                        <a:spcAft>
                          <a:spcPts val="0"/>
                        </a:spcAft>
                      </a:pPr>
                      <a:r>
                        <a:rPr lang="en-GB" sz="1400">
                          <a:effectLst/>
                        </a:rPr>
                        <a:t>6</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en-GB" sz="1400">
                          <a:effectLst/>
                        </a:rPr>
                        <a:t>Pensoft</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Lyubomir</a:t>
                      </a: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Penev</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nSpc>
                          <a:spcPct val="110000"/>
                        </a:lnSpc>
                        <a:spcAft>
                          <a:spcPts val="0"/>
                        </a:spcAft>
                      </a:pPr>
                      <a:r>
                        <a:rPr lang="en-GB" sz="1400">
                          <a:effectLst/>
                        </a:rPr>
                        <a:t>PENSOFT</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ctr">
                        <a:lnSpc>
                          <a:spcPct val="110000"/>
                        </a:lnSpc>
                        <a:spcAft>
                          <a:spcPts val="0"/>
                        </a:spcAft>
                      </a:pPr>
                      <a:r>
                        <a:rPr lang="en-GB" sz="1400">
                          <a:effectLst/>
                        </a:rPr>
                        <a:t>BG</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r>
              <a:tr h="166776">
                <a:tc>
                  <a:txBody>
                    <a:bodyPr/>
                    <a:lstStyle/>
                    <a:p>
                      <a:pPr marL="756285" indent="-756285" algn="ctr">
                        <a:lnSpc>
                          <a:spcPct val="110000"/>
                        </a:lnSpc>
                        <a:spcAft>
                          <a:spcPts val="0"/>
                        </a:spcAft>
                      </a:pPr>
                      <a:r>
                        <a:rPr lang="en-GB" sz="1400">
                          <a:effectLst/>
                        </a:rPr>
                        <a:t>7</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en-GB" sz="1400">
                          <a:effectLst/>
                        </a:rPr>
                        <a:t>Free University of Amsterdam</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Roy </a:t>
                      </a: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Brouwer</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nSpc>
                          <a:spcPct val="110000"/>
                        </a:lnSpc>
                        <a:spcAft>
                          <a:spcPts val="0"/>
                        </a:spcAft>
                      </a:pPr>
                      <a:r>
                        <a:rPr lang="en-GB" sz="1400">
                          <a:effectLst/>
                        </a:rPr>
                        <a:t>VU</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ctr">
                        <a:lnSpc>
                          <a:spcPct val="110000"/>
                        </a:lnSpc>
                        <a:spcAft>
                          <a:spcPts val="0"/>
                        </a:spcAft>
                      </a:pPr>
                      <a:r>
                        <a:rPr lang="en-GB" sz="1400">
                          <a:effectLst/>
                        </a:rPr>
                        <a:t>NL</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r>
              <a:tr h="166776">
                <a:tc>
                  <a:txBody>
                    <a:bodyPr/>
                    <a:lstStyle/>
                    <a:p>
                      <a:pPr marL="756285" indent="-756285" algn="ctr">
                        <a:lnSpc>
                          <a:spcPct val="110000"/>
                        </a:lnSpc>
                        <a:spcAft>
                          <a:spcPts val="0"/>
                        </a:spcAft>
                      </a:pPr>
                      <a:r>
                        <a:rPr lang="en-GB" sz="1400">
                          <a:effectLst/>
                        </a:rPr>
                        <a:t>8</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en-GB" sz="1400">
                          <a:effectLst/>
                        </a:rPr>
                        <a:t>Flemish Institute for Technological Research</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Steven </a:t>
                      </a: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Broekx</a:t>
                      </a: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nSpc>
                          <a:spcPct val="110000"/>
                        </a:lnSpc>
                        <a:spcAft>
                          <a:spcPts val="0"/>
                        </a:spcAft>
                      </a:pPr>
                      <a:r>
                        <a:rPr lang="en-GB" sz="1400">
                          <a:effectLst/>
                        </a:rPr>
                        <a:t>VITO</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ctr">
                        <a:lnSpc>
                          <a:spcPct val="110000"/>
                        </a:lnSpc>
                        <a:spcAft>
                          <a:spcPts val="0"/>
                        </a:spcAft>
                      </a:pPr>
                      <a:r>
                        <a:rPr lang="en-GB" sz="1400">
                          <a:effectLst/>
                        </a:rPr>
                        <a:t>BE</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r>
              <a:tr h="166776">
                <a:tc>
                  <a:txBody>
                    <a:bodyPr/>
                    <a:lstStyle/>
                    <a:p>
                      <a:pPr marL="756285" indent="-756285" algn="ctr">
                        <a:lnSpc>
                          <a:spcPct val="110000"/>
                        </a:lnSpc>
                        <a:spcAft>
                          <a:spcPts val="0"/>
                        </a:spcAft>
                      </a:pPr>
                      <a:r>
                        <a:rPr lang="en-GB" sz="1400">
                          <a:effectLst/>
                        </a:rPr>
                        <a:t>9</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en-GB" sz="1400">
                          <a:effectLst/>
                        </a:rPr>
                        <a:t>Bulgarian Academy of Sciences</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Stoyan Nedkov</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nSpc>
                          <a:spcPct val="110000"/>
                        </a:lnSpc>
                        <a:spcAft>
                          <a:spcPts val="0"/>
                        </a:spcAft>
                      </a:pPr>
                      <a:r>
                        <a:rPr lang="en-GB" sz="1400">
                          <a:effectLst/>
                        </a:rPr>
                        <a:t>NIGGG BAS</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ctr">
                        <a:lnSpc>
                          <a:spcPct val="110000"/>
                        </a:lnSpc>
                        <a:spcAft>
                          <a:spcPts val="0"/>
                        </a:spcAft>
                      </a:pPr>
                      <a:r>
                        <a:rPr lang="en-GB" sz="1400">
                          <a:effectLst/>
                        </a:rPr>
                        <a:t>BG</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r>
              <a:tr h="166776">
                <a:tc>
                  <a:txBody>
                    <a:bodyPr/>
                    <a:lstStyle/>
                    <a:p>
                      <a:pPr marL="756285" indent="-756285" algn="ctr">
                        <a:lnSpc>
                          <a:spcPct val="110000"/>
                        </a:lnSpc>
                        <a:spcAft>
                          <a:spcPts val="0"/>
                        </a:spcAft>
                      </a:pPr>
                      <a:r>
                        <a:rPr lang="en-GB" sz="1400">
                          <a:effectLst/>
                        </a:rPr>
                        <a:t>10</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en-GB" sz="1400" dirty="0">
                          <a:effectLst/>
                        </a:rPr>
                        <a:t>Global Change Research Centre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David </a:t>
                      </a: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Vačkář</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nSpc>
                          <a:spcPct val="110000"/>
                        </a:lnSpc>
                        <a:spcAft>
                          <a:spcPts val="0"/>
                        </a:spcAft>
                      </a:pPr>
                      <a:r>
                        <a:rPr lang="en-GB" sz="1400">
                          <a:effectLst/>
                        </a:rPr>
                        <a:t>CVGZ</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ctr">
                        <a:lnSpc>
                          <a:spcPct val="110000"/>
                        </a:lnSpc>
                        <a:spcAft>
                          <a:spcPts val="0"/>
                        </a:spcAft>
                      </a:pPr>
                      <a:r>
                        <a:rPr lang="en-GB" sz="1400">
                          <a:effectLst/>
                        </a:rPr>
                        <a:t>CZ</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r>
              <a:tr h="166776">
                <a:tc>
                  <a:txBody>
                    <a:bodyPr/>
                    <a:lstStyle/>
                    <a:p>
                      <a:pPr marL="756285" indent="-756285" algn="ctr">
                        <a:lnSpc>
                          <a:spcPct val="110000"/>
                        </a:lnSpc>
                        <a:spcAft>
                          <a:spcPts val="0"/>
                        </a:spcAft>
                      </a:pPr>
                      <a:r>
                        <a:rPr lang="en-GB" sz="1400">
                          <a:effectLst/>
                        </a:rPr>
                        <a:t>11</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nSpc>
                          <a:spcPct val="110000"/>
                        </a:lnSpc>
                        <a:spcAft>
                          <a:spcPts val="0"/>
                        </a:spcAft>
                      </a:pPr>
                      <a:r>
                        <a:rPr lang="en-GB" sz="1400">
                          <a:effectLst/>
                        </a:rPr>
                        <a:t>Foundation for Sustainable Development</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nSpc>
                          <a:spcPct val="110000"/>
                        </a:lnSpc>
                        <a:spcAft>
                          <a:spcPts val="0"/>
                        </a:spcAft>
                      </a:pP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Rudolf de Groot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nSpc>
                          <a:spcPct val="110000"/>
                        </a:lnSpc>
                        <a:spcAft>
                          <a:spcPts val="0"/>
                        </a:spcAft>
                      </a:pPr>
                      <a:r>
                        <a:rPr lang="en-GB" sz="1400">
                          <a:effectLst/>
                        </a:rPr>
                        <a:t>FSD</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ctr">
                        <a:lnSpc>
                          <a:spcPct val="110000"/>
                        </a:lnSpc>
                        <a:spcAft>
                          <a:spcPts val="0"/>
                        </a:spcAft>
                      </a:pPr>
                      <a:r>
                        <a:rPr lang="en-GB" sz="1400">
                          <a:effectLst/>
                        </a:rPr>
                        <a:t>NL</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r>
              <a:tr h="166776">
                <a:tc>
                  <a:txBody>
                    <a:bodyPr/>
                    <a:lstStyle/>
                    <a:p>
                      <a:pPr marL="756285" indent="-756285" algn="ctr">
                        <a:lnSpc>
                          <a:spcPct val="110000"/>
                        </a:lnSpc>
                        <a:spcAft>
                          <a:spcPts val="0"/>
                        </a:spcAft>
                      </a:pPr>
                      <a:r>
                        <a:rPr lang="en-GB" sz="1400">
                          <a:effectLst/>
                        </a:rPr>
                        <a:t>12</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en-GB" sz="1400" dirty="0">
                          <a:effectLst/>
                        </a:rPr>
                        <a:t>ETH Zürich</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Adrienne </a:t>
                      </a: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Grêt-Regamey</a:t>
                      </a: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nSpc>
                          <a:spcPct val="110000"/>
                        </a:lnSpc>
                        <a:spcAft>
                          <a:spcPts val="0"/>
                        </a:spcAft>
                      </a:pPr>
                      <a:r>
                        <a:rPr lang="en-GB" sz="1400">
                          <a:effectLst/>
                        </a:rPr>
                        <a:t>ETH Zurich</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ctr">
                        <a:lnSpc>
                          <a:spcPct val="110000"/>
                        </a:lnSpc>
                        <a:spcAft>
                          <a:spcPts val="0"/>
                        </a:spcAft>
                      </a:pPr>
                      <a:r>
                        <a:rPr lang="en-GB" sz="1400">
                          <a:effectLst/>
                        </a:rPr>
                        <a:t>CH</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r>
              <a:tr h="166776">
                <a:tc>
                  <a:txBody>
                    <a:bodyPr/>
                    <a:lstStyle/>
                    <a:p>
                      <a:pPr marL="756285" indent="-756285" algn="ctr">
                        <a:lnSpc>
                          <a:spcPct val="110000"/>
                        </a:lnSpc>
                        <a:spcAft>
                          <a:spcPts val="0"/>
                        </a:spcAft>
                      </a:pPr>
                      <a:r>
                        <a:rPr lang="en-GB" sz="1400">
                          <a:effectLst/>
                        </a:rPr>
                        <a:t>13</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en-GB" sz="1400">
                          <a:effectLst/>
                        </a:rPr>
                        <a:t>Baltic Environmental Forum</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Anda </a:t>
                      </a: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Ruskule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nSpc>
                          <a:spcPct val="110000"/>
                        </a:lnSpc>
                        <a:spcAft>
                          <a:spcPts val="0"/>
                        </a:spcAft>
                      </a:pPr>
                      <a:r>
                        <a:rPr lang="en-GB" sz="1400">
                          <a:effectLst/>
                        </a:rPr>
                        <a:t>BEF</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ctr">
                        <a:lnSpc>
                          <a:spcPct val="110000"/>
                        </a:lnSpc>
                        <a:spcAft>
                          <a:spcPts val="0"/>
                        </a:spcAft>
                      </a:pPr>
                      <a:r>
                        <a:rPr lang="en-GB" sz="1400">
                          <a:effectLst/>
                        </a:rPr>
                        <a:t>LV</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r>
              <a:tr h="166776">
                <a:tc>
                  <a:txBody>
                    <a:bodyPr/>
                    <a:lstStyle/>
                    <a:p>
                      <a:pPr marL="756285" indent="-756285" algn="ctr">
                        <a:lnSpc>
                          <a:spcPct val="110000"/>
                        </a:lnSpc>
                        <a:spcAft>
                          <a:spcPts val="0"/>
                        </a:spcAft>
                      </a:pPr>
                      <a:r>
                        <a:rPr lang="en-GB" sz="1400">
                          <a:effectLst/>
                        </a:rPr>
                        <a:t>14</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en-GB" sz="1400" dirty="0">
                          <a:effectLst/>
                        </a:rPr>
                        <a:t>Regional Environmental Centre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Sasa </a:t>
                      </a: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Solujic</a:t>
                      </a: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nSpc>
                          <a:spcPct val="110000"/>
                        </a:lnSpc>
                        <a:spcAft>
                          <a:spcPts val="0"/>
                        </a:spcAft>
                      </a:pPr>
                      <a:r>
                        <a:rPr lang="en-GB" sz="1400">
                          <a:effectLst/>
                        </a:rPr>
                        <a:t>REC</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ctr">
                        <a:lnSpc>
                          <a:spcPct val="110000"/>
                        </a:lnSpc>
                        <a:spcAft>
                          <a:spcPts val="0"/>
                        </a:spcAft>
                      </a:pPr>
                      <a:r>
                        <a:rPr lang="en-GB" sz="1400">
                          <a:effectLst/>
                        </a:rPr>
                        <a:t>HU</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r>
              <a:tr h="166776">
                <a:tc>
                  <a:txBody>
                    <a:bodyPr/>
                    <a:lstStyle/>
                    <a:p>
                      <a:pPr marL="756285" indent="-756285" algn="ctr">
                        <a:lnSpc>
                          <a:spcPct val="110000"/>
                        </a:lnSpc>
                        <a:spcAft>
                          <a:spcPts val="0"/>
                        </a:spcAft>
                      </a:pPr>
                      <a:r>
                        <a:rPr lang="en-GB" sz="1400">
                          <a:effectLst/>
                        </a:rPr>
                        <a:t>15</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en-GB" sz="1400">
                          <a:effectLst/>
                        </a:rPr>
                        <a:t>Hungarian Academy of Sciences</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Bálint</a:t>
                      </a: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Czúcz</a:t>
                      </a: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nSpc>
                          <a:spcPct val="110000"/>
                        </a:lnSpc>
                        <a:spcAft>
                          <a:spcPts val="0"/>
                        </a:spcAft>
                      </a:pPr>
                      <a:r>
                        <a:rPr lang="en-GB" sz="1400">
                          <a:effectLst/>
                        </a:rPr>
                        <a:t>MTA OK</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ctr">
                        <a:lnSpc>
                          <a:spcPct val="110000"/>
                        </a:lnSpc>
                        <a:spcAft>
                          <a:spcPts val="0"/>
                        </a:spcAft>
                      </a:pPr>
                      <a:r>
                        <a:rPr lang="en-GB" sz="1400">
                          <a:effectLst/>
                        </a:rPr>
                        <a:t>HU</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r>
              <a:tr h="166776">
                <a:tc>
                  <a:txBody>
                    <a:bodyPr/>
                    <a:lstStyle/>
                    <a:p>
                      <a:pPr marL="756285" indent="-756285" algn="ctr">
                        <a:lnSpc>
                          <a:spcPct val="110000"/>
                        </a:lnSpc>
                        <a:spcAft>
                          <a:spcPts val="0"/>
                        </a:spcAft>
                      </a:pPr>
                      <a:r>
                        <a:rPr lang="en-GB" sz="1400">
                          <a:effectLst/>
                        </a:rPr>
                        <a:t>16</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en-GB" sz="1400">
                          <a:effectLst/>
                        </a:rPr>
                        <a:t>Instituto Superior Técnico</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Cristina Marta-Pedroso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nSpc>
                          <a:spcPct val="110000"/>
                        </a:lnSpc>
                        <a:spcAft>
                          <a:spcPts val="0"/>
                        </a:spcAft>
                      </a:pPr>
                      <a:r>
                        <a:rPr lang="en-GB" sz="1400">
                          <a:effectLst/>
                        </a:rPr>
                        <a:t>IST</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ctr">
                        <a:lnSpc>
                          <a:spcPct val="110000"/>
                        </a:lnSpc>
                        <a:spcAft>
                          <a:spcPts val="0"/>
                        </a:spcAft>
                      </a:pPr>
                      <a:r>
                        <a:rPr lang="en-GB" sz="1400">
                          <a:effectLst/>
                        </a:rPr>
                        <a:t>PT</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r>
              <a:tr h="166776">
                <a:tc>
                  <a:txBody>
                    <a:bodyPr/>
                    <a:lstStyle/>
                    <a:p>
                      <a:pPr marL="756285" indent="-756285" algn="ctr">
                        <a:lnSpc>
                          <a:spcPct val="110000"/>
                        </a:lnSpc>
                        <a:spcAft>
                          <a:spcPts val="0"/>
                        </a:spcAft>
                      </a:pPr>
                      <a:r>
                        <a:rPr lang="en-GB" sz="1400">
                          <a:effectLst/>
                        </a:rPr>
                        <a:t>17</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en-GB" sz="1400">
                          <a:effectLst/>
                        </a:rPr>
                        <a:t>University of Bucharest</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Adamescu</a:t>
                      </a: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 Cristian Mihai</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nSpc>
                          <a:spcPct val="110000"/>
                        </a:lnSpc>
                        <a:spcAft>
                          <a:spcPts val="0"/>
                        </a:spcAft>
                      </a:pPr>
                      <a:r>
                        <a:rPr lang="en-GB" sz="1400">
                          <a:effectLst/>
                        </a:rPr>
                        <a:t>UB</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ctr">
                        <a:lnSpc>
                          <a:spcPct val="110000"/>
                        </a:lnSpc>
                        <a:spcAft>
                          <a:spcPts val="0"/>
                        </a:spcAft>
                      </a:pPr>
                      <a:r>
                        <a:rPr lang="en-GB" sz="1400">
                          <a:effectLst/>
                        </a:rPr>
                        <a:t>RO</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r>
              <a:tr h="166776">
                <a:tc>
                  <a:txBody>
                    <a:bodyPr/>
                    <a:lstStyle/>
                    <a:p>
                      <a:pPr marL="756285" indent="-756285" algn="ctr">
                        <a:lnSpc>
                          <a:spcPct val="110000"/>
                        </a:lnSpc>
                        <a:spcAft>
                          <a:spcPts val="0"/>
                        </a:spcAft>
                      </a:pPr>
                      <a:r>
                        <a:rPr lang="en-GB" sz="1400">
                          <a:effectLst/>
                        </a:rPr>
                        <a:t>18</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en-GB" sz="1400">
                          <a:effectLst/>
                        </a:rPr>
                        <a:t>UNEP WCMC</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Neil Burgess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nSpc>
                          <a:spcPct val="110000"/>
                        </a:lnSpc>
                        <a:spcAft>
                          <a:spcPts val="0"/>
                        </a:spcAft>
                      </a:pPr>
                      <a:r>
                        <a:rPr lang="en-GB" sz="1400">
                          <a:effectLst/>
                        </a:rPr>
                        <a:t>WCMC</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ctr">
                        <a:lnSpc>
                          <a:spcPct val="110000"/>
                        </a:lnSpc>
                        <a:spcAft>
                          <a:spcPts val="0"/>
                        </a:spcAft>
                      </a:pPr>
                      <a:r>
                        <a:rPr lang="en-GB" sz="1400">
                          <a:effectLst/>
                        </a:rPr>
                        <a:t>UK</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r>
              <a:tr h="166776">
                <a:tc>
                  <a:txBody>
                    <a:bodyPr/>
                    <a:lstStyle/>
                    <a:p>
                      <a:pPr marL="756285" indent="-756285" algn="ctr">
                        <a:lnSpc>
                          <a:spcPct val="110000"/>
                        </a:lnSpc>
                        <a:spcAft>
                          <a:spcPts val="0"/>
                        </a:spcAft>
                      </a:pPr>
                      <a:r>
                        <a:rPr lang="en-GB" sz="1400">
                          <a:effectLst/>
                        </a:rPr>
                        <a:t>19</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en-GB" sz="1400">
                          <a:effectLst/>
                        </a:rPr>
                        <a:t>Paris-Lodron University  Salzburg</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Hermann Klug</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nSpc>
                          <a:spcPct val="110000"/>
                        </a:lnSpc>
                        <a:spcAft>
                          <a:spcPts val="0"/>
                        </a:spcAft>
                      </a:pPr>
                      <a:r>
                        <a:rPr lang="en-GB" sz="1400">
                          <a:effectLst/>
                        </a:rPr>
                        <a:t>PLUS</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ctr">
                        <a:lnSpc>
                          <a:spcPct val="110000"/>
                        </a:lnSpc>
                        <a:spcAft>
                          <a:spcPts val="0"/>
                        </a:spcAft>
                      </a:pPr>
                      <a:r>
                        <a:rPr lang="en-GB" sz="1400">
                          <a:effectLst/>
                        </a:rPr>
                        <a:t>AT</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r>
              <a:tr h="166776">
                <a:tc>
                  <a:txBody>
                    <a:bodyPr/>
                    <a:lstStyle/>
                    <a:p>
                      <a:pPr marL="756285" indent="-756285" algn="ctr">
                        <a:lnSpc>
                          <a:spcPct val="110000"/>
                        </a:lnSpc>
                        <a:spcAft>
                          <a:spcPts val="0"/>
                        </a:spcAft>
                      </a:pPr>
                      <a:r>
                        <a:rPr lang="en-GB" sz="1400">
                          <a:effectLst/>
                        </a:rPr>
                        <a:t>20</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en-GB" sz="1400">
                          <a:effectLst/>
                        </a:rPr>
                        <a:t>University of Poznan</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Andrzej </a:t>
                      </a: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Mizgajski</a:t>
                      </a: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nSpc>
                          <a:spcPct val="110000"/>
                        </a:lnSpc>
                        <a:spcAft>
                          <a:spcPts val="0"/>
                        </a:spcAft>
                      </a:pPr>
                      <a:r>
                        <a:rPr lang="en-GB" sz="1400">
                          <a:effectLst/>
                        </a:rPr>
                        <a:t>UPOZ</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ctr">
                        <a:lnSpc>
                          <a:spcPct val="110000"/>
                        </a:lnSpc>
                        <a:spcAft>
                          <a:spcPts val="0"/>
                        </a:spcAft>
                      </a:pPr>
                      <a:r>
                        <a:rPr lang="en-GB" sz="1400">
                          <a:effectLst/>
                        </a:rPr>
                        <a:t>PL</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r>
              <a:tr h="166776">
                <a:tc>
                  <a:txBody>
                    <a:bodyPr/>
                    <a:lstStyle/>
                    <a:p>
                      <a:pPr marL="756285" indent="-756285" algn="ctr">
                        <a:lnSpc>
                          <a:spcPct val="110000"/>
                        </a:lnSpc>
                        <a:spcAft>
                          <a:spcPts val="0"/>
                        </a:spcAft>
                      </a:pPr>
                      <a:r>
                        <a:rPr lang="en-GB" sz="1400">
                          <a:effectLst/>
                        </a:rPr>
                        <a:t>21</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nSpc>
                          <a:spcPct val="110000"/>
                        </a:lnSpc>
                        <a:spcAft>
                          <a:spcPts val="0"/>
                        </a:spcAft>
                      </a:pPr>
                      <a:r>
                        <a:rPr lang="en-GB" sz="1400">
                          <a:effectLst/>
                        </a:rPr>
                        <a:t>Institute for Environmental &amp; Agricult. Science &amp; Research</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nSpc>
                          <a:spcPct val="110000"/>
                        </a:lnSpc>
                        <a:spcAft>
                          <a:spcPts val="0"/>
                        </a:spcAft>
                      </a:pP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Sandra </a:t>
                      </a: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Luque</a:t>
                      </a: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nSpc>
                          <a:spcPct val="110000"/>
                        </a:lnSpc>
                        <a:spcAft>
                          <a:spcPts val="0"/>
                        </a:spcAft>
                      </a:pPr>
                      <a:r>
                        <a:rPr lang="en-GB" sz="1400">
                          <a:effectLst/>
                        </a:rPr>
                        <a:t>IRSTEA</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ctr">
                        <a:lnSpc>
                          <a:spcPct val="110000"/>
                        </a:lnSpc>
                        <a:spcAft>
                          <a:spcPts val="0"/>
                        </a:spcAft>
                      </a:pPr>
                      <a:r>
                        <a:rPr lang="en-GB" sz="1400">
                          <a:effectLst/>
                        </a:rPr>
                        <a:t>FR</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r>
              <a:tr h="166776">
                <a:tc>
                  <a:txBody>
                    <a:bodyPr/>
                    <a:lstStyle/>
                    <a:p>
                      <a:pPr marL="756285" indent="-756285" algn="ctr">
                        <a:lnSpc>
                          <a:spcPct val="110000"/>
                        </a:lnSpc>
                        <a:spcAft>
                          <a:spcPts val="0"/>
                        </a:spcAft>
                      </a:pPr>
                      <a:r>
                        <a:rPr lang="en-GB" sz="1400">
                          <a:effectLst/>
                        </a:rPr>
                        <a:t>22</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en-GB" sz="1400">
                          <a:effectLst/>
                        </a:rPr>
                        <a:t>Malta College of Arts, Science and Technology</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Mario </a:t>
                      </a: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Balzan</a:t>
                      </a: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nSpc>
                          <a:spcPct val="110000"/>
                        </a:lnSpc>
                        <a:spcAft>
                          <a:spcPts val="0"/>
                        </a:spcAft>
                      </a:pPr>
                      <a:r>
                        <a:rPr lang="en-GB" sz="1400">
                          <a:effectLst/>
                        </a:rPr>
                        <a:t>MCAST</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ctr">
                        <a:lnSpc>
                          <a:spcPct val="110000"/>
                        </a:lnSpc>
                        <a:spcAft>
                          <a:spcPts val="0"/>
                        </a:spcAft>
                      </a:pPr>
                      <a:r>
                        <a:rPr lang="en-GB" sz="1400">
                          <a:effectLst/>
                        </a:rPr>
                        <a:t>MT</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r>
              <a:tr h="166776">
                <a:tc>
                  <a:txBody>
                    <a:bodyPr/>
                    <a:lstStyle/>
                    <a:p>
                      <a:pPr marL="756285" indent="-756285" algn="ctr">
                        <a:lnSpc>
                          <a:spcPct val="110000"/>
                        </a:lnSpc>
                        <a:spcAft>
                          <a:spcPts val="0"/>
                        </a:spcAft>
                      </a:pPr>
                      <a:r>
                        <a:rPr lang="en-GB" sz="1400">
                          <a:effectLst/>
                        </a:rPr>
                        <a:t>23</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en-GB" sz="1400">
                          <a:effectLst/>
                        </a:rPr>
                        <a:t>University of Copenhagen</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Tobias</a:t>
                      </a:r>
                      <a:r>
                        <a:rPr lang="de-DE" sz="14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400" baseline="0" dirty="0" err="1" smtClean="0">
                          <a:effectLst/>
                          <a:latin typeface="Calibri" panose="020F0502020204030204" pitchFamily="34" charset="0"/>
                          <a:ea typeface="Calibri" panose="020F0502020204030204" pitchFamily="34" charset="0"/>
                          <a:cs typeface="Times New Roman" panose="02020603050405020304" pitchFamily="18" charset="0"/>
                        </a:rPr>
                        <a:t>Plieninger</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nSpc>
                          <a:spcPct val="110000"/>
                        </a:lnSpc>
                        <a:spcAft>
                          <a:spcPts val="0"/>
                        </a:spcAft>
                      </a:pPr>
                      <a:r>
                        <a:rPr lang="en-GB" sz="1400">
                          <a:effectLst/>
                        </a:rPr>
                        <a:t>UCPH</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ctr">
                        <a:lnSpc>
                          <a:spcPct val="110000"/>
                        </a:lnSpc>
                        <a:spcAft>
                          <a:spcPts val="0"/>
                        </a:spcAft>
                      </a:pPr>
                      <a:r>
                        <a:rPr lang="en-GB" sz="1400">
                          <a:effectLst/>
                        </a:rPr>
                        <a:t>DK</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r>
              <a:tr h="166776">
                <a:tc>
                  <a:txBody>
                    <a:bodyPr/>
                    <a:lstStyle/>
                    <a:p>
                      <a:pPr marL="756285" indent="-756285" algn="ctr">
                        <a:lnSpc>
                          <a:spcPct val="110000"/>
                        </a:lnSpc>
                        <a:spcAft>
                          <a:spcPts val="0"/>
                        </a:spcAft>
                      </a:pPr>
                      <a:r>
                        <a:rPr lang="en-GB" sz="1400">
                          <a:effectLst/>
                        </a:rPr>
                        <a:t>24</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en-GB" sz="1400">
                          <a:effectLst/>
                        </a:rPr>
                        <a:t>Naturvårdsverket</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Hannah </a:t>
                      </a:r>
                      <a:r>
                        <a:rPr lang="de-DE" sz="1400" dirty="0" err="1" smtClean="0">
                          <a:effectLst/>
                          <a:latin typeface="Calibri" panose="020F0502020204030204" pitchFamily="34" charset="0"/>
                          <a:ea typeface="Calibri" panose="020F0502020204030204" pitchFamily="34" charset="0"/>
                          <a:cs typeface="Times New Roman" panose="02020603050405020304" pitchFamily="18" charset="0"/>
                        </a:rPr>
                        <a:t>Östergård</a:t>
                      </a: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nSpc>
                          <a:spcPct val="110000"/>
                        </a:lnSpc>
                        <a:spcAft>
                          <a:spcPts val="0"/>
                        </a:spcAft>
                      </a:pPr>
                      <a:r>
                        <a:rPr lang="en-GB" sz="1400">
                          <a:effectLst/>
                        </a:rPr>
                        <a:t>SEPA</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ctr">
                        <a:lnSpc>
                          <a:spcPct val="110000"/>
                        </a:lnSpc>
                        <a:spcAft>
                          <a:spcPts val="0"/>
                        </a:spcAft>
                      </a:pPr>
                      <a:r>
                        <a:rPr lang="en-GB" sz="1400">
                          <a:effectLst/>
                        </a:rPr>
                        <a:t>SE</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r>
              <a:tr h="166776">
                <a:tc>
                  <a:txBody>
                    <a:bodyPr/>
                    <a:lstStyle/>
                    <a:p>
                      <a:pPr marL="756285" indent="-756285" algn="ctr">
                        <a:lnSpc>
                          <a:spcPct val="110000"/>
                        </a:lnSpc>
                        <a:spcAft>
                          <a:spcPts val="0"/>
                        </a:spcAft>
                      </a:pPr>
                      <a:r>
                        <a:rPr lang="en-GB" sz="1400">
                          <a:effectLst/>
                        </a:rPr>
                        <a:t>25</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en-GB" sz="1400" dirty="0">
                          <a:effectLst/>
                        </a:rPr>
                        <a:t>Joint Research Centre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marL="756285" indent="-756285" algn="just">
                        <a:lnSpc>
                          <a:spcPct val="110000"/>
                        </a:lnSpc>
                        <a:spcAft>
                          <a:spcPts val="0"/>
                        </a:spcAft>
                      </a:pPr>
                      <a:r>
                        <a:rPr lang="de-DE" sz="1400" dirty="0" smtClean="0">
                          <a:effectLst/>
                          <a:latin typeface="Calibri" panose="020F0502020204030204" pitchFamily="34" charset="0"/>
                          <a:ea typeface="Calibri" panose="020F0502020204030204" pitchFamily="34" charset="0"/>
                          <a:cs typeface="Times New Roman" panose="02020603050405020304" pitchFamily="18" charset="0"/>
                        </a:rPr>
                        <a:t>Joachim</a:t>
                      </a:r>
                      <a:r>
                        <a:rPr lang="de-DE" sz="1400" baseline="0" dirty="0" smtClean="0">
                          <a:effectLst/>
                          <a:latin typeface="Calibri" panose="020F0502020204030204" pitchFamily="34" charset="0"/>
                          <a:ea typeface="Calibri" panose="020F0502020204030204" pitchFamily="34" charset="0"/>
                          <a:cs typeface="Times New Roman" panose="02020603050405020304" pitchFamily="18" charset="0"/>
                        </a:rPr>
                        <a:t> Maes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nSpc>
                          <a:spcPct val="110000"/>
                        </a:lnSpc>
                        <a:spcAft>
                          <a:spcPts val="0"/>
                        </a:spcAft>
                      </a:pPr>
                      <a:r>
                        <a:rPr lang="en-GB" sz="1400">
                          <a:effectLst/>
                        </a:rPr>
                        <a:t>JRC</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c>
                  <a:txBody>
                    <a:bodyPr/>
                    <a:lstStyle/>
                    <a:p>
                      <a:pPr algn="ctr">
                        <a:lnSpc>
                          <a:spcPct val="110000"/>
                        </a:lnSpc>
                        <a:spcAft>
                          <a:spcPts val="0"/>
                        </a:spcAft>
                      </a:pPr>
                      <a:r>
                        <a:rPr lang="en-GB" sz="1400" dirty="0">
                          <a:effectLst/>
                        </a:rPr>
                        <a:t>EU</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27" marR="59327" marT="0" marB="0"/>
                </a:tc>
              </a:tr>
            </a:tbl>
          </a:graphicData>
        </a:graphic>
      </p:graphicFrame>
    </p:spTree>
    <p:extLst>
      <p:ext uri="{BB962C8B-B14F-4D97-AF65-F5344CB8AC3E}">
        <p14:creationId xmlns:p14="http://schemas.microsoft.com/office/powerpoint/2010/main" val="227236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55021" y="134358"/>
            <a:ext cx="7381639" cy="400110"/>
          </a:xfrm>
          <a:prstGeom prst="rect">
            <a:avLst/>
          </a:prstGeom>
        </p:spPr>
        <p:txBody>
          <a:bodyPr wrap="square">
            <a:spAutoFit/>
          </a:bodyPr>
          <a:lstStyle/>
          <a:p>
            <a:r>
              <a:rPr lang="en-GB" sz="2000" b="1" dirty="0" smtClean="0">
                <a:solidFill>
                  <a:schemeClr val="bg1"/>
                </a:solidFill>
              </a:rPr>
              <a:t>ESMERALDA </a:t>
            </a:r>
            <a:r>
              <a:rPr lang="en-GB" sz="2000" b="1" dirty="0" err="1" smtClean="0">
                <a:solidFill>
                  <a:schemeClr val="bg1"/>
                </a:solidFill>
              </a:rPr>
              <a:t>timeplan</a:t>
            </a:r>
            <a:endParaRPr lang="en-GB" sz="2000" b="1" dirty="0">
              <a:solidFill>
                <a:srgbClr val="002060"/>
              </a:solidFill>
            </a:endParaRPr>
          </a:p>
        </p:txBody>
      </p:sp>
      <p:pic>
        <p:nvPicPr>
          <p:cNvPr id="3" name="Grafik 3"/>
          <p:cNvPicPr>
            <a:picLocks noChangeAspect="1"/>
          </p:cNvPicPr>
          <p:nvPr/>
        </p:nvPicPr>
        <p:blipFill>
          <a:blip r:embed="rId2">
            <a:clrChange>
              <a:clrFrom>
                <a:srgbClr val="FFFFFF"/>
              </a:clrFrom>
              <a:clrTo>
                <a:srgbClr val="FFFFFF">
                  <a:alpha val="0"/>
                </a:srgbClr>
              </a:clrTo>
            </a:clrChange>
            <a:duotone>
              <a:prstClr val="black"/>
              <a:schemeClr val="accent5">
                <a:tint val="45000"/>
                <a:satMod val="400000"/>
              </a:schemeClr>
            </a:duotone>
          </a:blip>
          <a:stretch>
            <a:fillRect/>
          </a:stretch>
        </p:blipFill>
        <p:spPr>
          <a:xfrm>
            <a:off x="0" y="2010891"/>
            <a:ext cx="9116608" cy="4514707"/>
          </a:xfrm>
          <a:prstGeom prst="rect">
            <a:avLst/>
          </a:prstGeom>
        </p:spPr>
      </p:pic>
      <p:sp>
        <p:nvSpPr>
          <p:cNvPr id="4" name="Rechteck 2"/>
          <p:cNvSpPr/>
          <p:nvPr/>
        </p:nvSpPr>
        <p:spPr>
          <a:xfrm>
            <a:off x="146259" y="1610781"/>
            <a:ext cx="9056452" cy="400110"/>
          </a:xfrm>
          <a:prstGeom prst="rect">
            <a:avLst/>
          </a:prstGeom>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Timeline showing the integration of ESMERALDA in related EU and global activities</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a:t>
            </a:r>
            <a:endParaRPr lang="de-DE" sz="2000" dirty="0">
              <a:solidFill>
                <a:srgbClr val="002060"/>
              </a:solidFill>
            </a:endParaRPr>
          </a:p>
        </p:txBody>
      </p:sp>
      <p:sp>
        <p:nvSpPr>
          <p:cNvPr id="2" name="Rectangle 1"/>
          <p:cNvSpPr/>
          <p:nvPr/>
        </p:nvSpPr>
        <p:spPr>
          <a:xfrm>
            <a:off x="146259" y="850422"/>
            <a:ext cx="4572000" cy="707886"/>
          </a:xfrm>
          <a:prstGeom prst="rect">
            <a:avLst/>
          </a:prstGeom>
        </p:spPr>
        <p:txBody>
          <a:bodyPr>
            <a:spAutoFit/>
          </a:bodyPr>
          <a:lstStyle/>
          <a:p>
            <a:pPr marL="342900" indent="-342900">
              <a:buBlip>
                <a:blip r:embed="rId3"/>
              </a:buBlip>
            </a:pPr>
            <a:r>
              <a:rPr lang="en-GB" sz="2000" b="1" dirty="0">
                <a:solidFill>
                  <a:srgbClr val="002060"/>
                </a:solidFill>
              </a:rPr>
              <a:t>Project start: 01.02.2015</a:t>
            </a:r>
          </a:p>
          <a:p>
            <a:pPr marL="342900" indent="-342900">
              <a:buBlip>
                <a:blip r:embed="rId3"/>
              </a:buBlip>
            </a:pPr>
            <a:r>
              <a:rPr lang="en-GB" sz="2000" b="1" dirty="0">
                <a:solidFill>
                  <a:srgbClr val="002060"/>
                </a:solidFill>
              </a:rPr>
              <a:t>Project duration: 42 months</a:t>
            </a:r>
          </a:p>
        </p:txBody>
      </p:sp>
    </p:spTree>
    <p:extLst>
      <p:ext uri="{BB962C8B-B14F-4D97-AF65-F5344CB8AC3E}">
        <p14:creationId xmlns:p14="http://schemas.microsoft.com/office/powerpoint/2010/main" val="104271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1696" y="150405"/>
            <a:ext cx="3343142" cy="400110"/>
          </a:xfrm>
          <a:prstGeom prst="rect">
            <a:avLst/>
          </a:prstGeom>
        </p:spPr>
        <p:txBody>
          <a:bodyPr wrap="square">
            <a:spAutoFit/>
          </a:bodyPr>
          <a:lstStyle/>
          <a:p>
            <a:pPr algn="just"/>
            <a:r>
              <a:rPr lang="en-GB" sz="2000" b="1" dirty="0">
                <a:solidFill>
                  <a:schemeClr val="bg1"/>
                </a:solidFill>
              </a:rPr>
              <a:t>ESMERALDA working phases</a:t>
            </a:r>
          </a:p>
        </p:txBody>
      </p:sp>
      <p:sp>
        <p:nvSpPr>
          <p:cNvPr id="5" name="Rechteck 1"/>
          <p:cNvSpPr/>
          <p:nvPr/>
        </p:nvSpPr>
        <p:spPr>
          <a:xfrm>
            <a:off x="101449" y="1085962"/>
            <a:ext cx="8941102" cy="1015663"/>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spcAft>
                <a:spcPts val="1200"/>
              </a:spcAft>
            </a:pPr>
            <a:r>
              <a:rPr lang="en-GB" sz="2000" b="1" dirty="0" smtClean="0">
                <a:solidFill>
                  <a:srgbClr val="002060"/>
                </a:solidFill>
              </a:rPr>
              <a:t>1</a:t>
            </a:r>
            <a:r>
              <a:rPr lang="en-GB" sz="2000" b="1" baseline="30000" dirty="0" smtClean="0">
                <a:solidFill>
                  <a:srgbClr val="002060"/>
                </a:solidFill>
              </a:rPr>
              <a:t>st</a:t>
            </a:r>
            <a:r>
              <a:rPr lang="en-GB" sz="2000" b="1" dirty="0" smtClean="0">
                <a:solidFill>
                  <a:srgbClr val="002060"/>
                </a:solidFill>
              </a:rPr>
              <a:t> phase</a:t>
            </a:r>
            <a:r>
              <a:rPr lang="en-GB" sz="2000" dirty="0" smtClean="0">
                <a:solidFill>
                  <a:srgbClr val="002060"/>
                </a:solidFill>
              </a:rPr>
              <a:t>: Identification </a:t>
            </a:r>
            <a:r>
              <a:rPr lang="en-GB" sz="2000" dirty="0">
                <a:solidFill>
                  <a:srgbClr val="002060"/>
                </a:solidFill>
              </a:rPr>
              <a:t>of relevant </a:t>
            </a:r>
            <a:r>
              <a:rPr lang="en-GB" sz="2000" b="1" dirty="0">
                <a:solidFill>
                  <a:srgbClr val="002060"/>
                </a:solidFill>
              </a:rPr>
              <a:t>stakeholders</a:t>
            </a:r>
            <a:r>
              <a:rPr lang="en-GB" sz="2000" dirty="0">
                <a:solidFill>
                  <a:srgbClr val="002060"/>
                </a:solidFill>
              </a:rPr>
              <a:t> and </a:t>
            </a:r>
            <a:r>
              <a:rPr lang="en-GB" sz="2000" dirty="0" smtClean="0">
                <a:solidFill>
                  <a:srgbClr val="002060"/>
                </a:solidFill>
              </a:rPr>
              <a:t>stocktaking, collecting </a:t>
            </a:r>
            <a:r>
              <a:rPr lang="en-GB" sz="2000" dirty="0">
                <a:solidFill>
                  <a:srgbClr val="002060"/>
                </a:solidFill>
              </a:rPr>
              <a:t>and linking </a:t>
            </a:r>
            <a:r>
              <a:rPr lang="en-GB" sz="2000" b="1" dirty="0">
                <a:solidFill>
                  <a:srgbClr val="002060"/>
                </a:solidFill>
              </a:rPr>
              <a:t>existing approaches </a:t>
            </a:r>
            <a:r>
              <a:rPr lang="en-GB" sz="2000" dirty="0">
                <a:solidFill>
                  <a:srgbClr val="002060"/>
                </a:solidFill>
              </a:rPr>
              <a:t>for ES mapping and assessment, </a:t>
            </a:r>
            <a:r>
              <a:rPr lang="en-GB" sz="2000" dirty="0" smtClean="0">
                <a:solidFill>
                  <a:srgbClr val="002060"/>
                </a:solidFill>
              </a:rPr>
              <a:t>creating </a:t>
            </a:r>
            <a:r>
              <a:rPr lang="en-GB" sz="2000" dirty="0">
                <a:solidFill>
                  <a:srgbClr val="002060"/>
                </a:solidFill>
              </a:rPr>
              <a:t>links to existing </a:t>
            </a:r>
            <a:r>
              <a:rPr lang="en-GB" sz="2000" b="1" dirty="0">
                <a:solidFill>
                  <a:srgbClr val="002060"/>
                </a:solidFill>
              </a:rPr>
              <a:t>related projects </a:t>
            </a:r>
            <a:r>
              <a:rPr lang="en-GB" sz="2000" dirty="0">
                <a:solidFill>
                  <a:srgbClr val="002060"/>
                </a:solidFill>
              </a:rPr>
              <a:t>and </a:t>
            </a:r>
            <a:r>
              <a:rPr lang="en-GB" sz="2000" b="1" dirty="0">
                <a:solidFill>
                  <a:srgbClr val="002060"/>
                </a:solidFill>
              </a:rPr>
              <a:t>databases</a:t>
            </a:r>
            <a:r>
              <a:rPr lang="en-GB" sz="2000" dirty="0" smtClean="0">
                <a:solidFill>
                  <a:srgbClr val="002060"/>
                </a:solidFill>
              </a:rPr>
              <a:t>;</a:t>
            </a:r>
          </a:p>
        </p:txBody>
      </p:sp>
      <p:sp>
        <p:nvSpPr>
          <p:cNvPr id="6" name="Rechteck 5"/>
          <p:cNvSpPr/>
          <p:nvPr/>
        </p:nvSpPr>
        <p:spPr>
          <a:xfrm>
            <a:off x="101449" y="3666278"/>
            <a:ext cx="8941102" cy="707886"/>
          </a:xfrm>
          <a:prstGeom prst="rect">
            <a:avLst/>
          </a:prstGeom>
          <a:solidFill>
            <a:schemeClr val="accent1">
              <a:lumMod val="60000"/>
              <a:lumOff val="40000"/>
            </a:schemeClr>
          </a:solidFill>
          <a:effectLst>
            <a:outerShdw blurRad="50800" dist="38100" dir="2700000" algn="tl" rotWithShape="0">
              <a:prstClr val="black">
                <a:alpha val="40000"/>
              </a:prstClr>
            </a:outerShdw>
          </a:effectLst>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spcAft>
                <a:spcPts val="1200"/>
              </a:spcAft>
            </a:pPr>
            <a:r>
              <a:rPr lang="en-GB" sz="2000" b="1" dirty="0" smtClean="0">
                <a:solidFill>
                  <a:srgbClr val="002060"/>
                </a:solidFill>
              </a:rPr>
              <a:t>4</a:t>
            </a:r>
            <a:r>
              <a:rPr lang="en-GB" sz="2000" b="1" baseline="30000" dirty="0" smtClean="0">
                <a:solidFill>
                  <a:srgbClr val="002060"/>
                </a:solidFill>
              </a:rPr>
              <a:t>th</a:t>
            </a:r>
            <a:r>
              <a:rPr lang="en-GB" sz="2000" b="1" dirty="0" smtClean="0">
                <a:solidFill>
                  <a:srgbClr val="002060"/>
                </a:solidFill>
              </a:rPr>
              <a:t> phase</a:t>
            </a:r>
            <a:r>
              <a:rPr lang="en-GB" sz="2000" dirty="0" smtClean="0">
                <a:solidFill>
                  <a:srgbClr val="002060"/>
                </a:solidFill>
              </a:rPr>
              <a:t>: Feedbacks </a:t>
            </a:r>
            <a:r>
              <a:rPr lang="en-GB" sz="2000" dirty="0">
                <a:solidFill>
                  <a:srgbClr val="002060"/>
                </a:solidFill>
              </a:rPr>
              <a:t>from ESMERALDA stakeholders and other relevant user groups, </a:t>
            </a:r>
            <a:r>
              <a:rPr lang="en-GB" sz="2000" dirty="0" smtClean="0">
                <a:solidFill>
                  <a:srgbClr val="002060"/>
                </a:solidFill>
              </a:rPr>
              <a:t> </a:t>
            </a:r>
            <a:r>
              <a:rPr lang="en-GB" sz="2000" b="1" dirty="0" smtClean="0">
                <a:solidFill>
                  <a:srgbClr val="002060"/>
                </a:solidFill>
              </a:rPr>
              <a:t>methodology improvement</a:t>
            </a:r>
            <a:r>
              <a:rPr lang="en-GB" sz="2000" dirty="0" smtClean="0">
                <a:solidFill>
                  <a:srgbClr val="002060"/>
                </a:solidFill>
              </a:rPr>
              <a:t>;</a:t>
            </a:r>
            <a:endParaRPr lang="de-DE" sz="2000" dirty="0">
              <a:solidFill>
                <a:srgbClr val="002060"/>
              </a:solidFill>
            </a:endParaRPr>
          </a:p>
        </p:txBody>
      </p:sp>
      <p:sp>
        <p:nvSpPr>
          <p:cNvPr id="7" name="Rechteck 9"/>
          <p:cNvSpPr/>
          <p:nvPr/>
        </p:nvSpPr>
        <p:spPr>
          <a:xfrm>
            <a:off x="101449" y="5179618"/>
            <a:ext cx="8941102" cy="1015663"/>
          </a:xfrm>
          <a:prstGeom prst="rect">
            <a:avLst/>
          </a:prstGeom>
          <a:solidFill>
            <a:srgbClr val="002060"/>
          </a:solidFill>
          <a:effectLst>
            <a:outerShdw blurRad="50800" dist="38100" dir="2700000" algn="tl" rotWithShape="0">
              <a:prstClr val="black">
                <a:alpha val="40000"/>
              </a:prstClr>
            </a:outerShdw>
          </a:effectLst>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spcAft>
                <a:spcPts val="1200"/>
              </a:spcAft>
            </a:pPr>
            <a:r>
              <a:rPr lang="en-GB" sz="2000" b="1" dirty="0" smtClean="0">
                <a:solidFill>
                  <a:schemeClr val="bg1"/>
                </a:solidFill>
              </a:rPr>
              <a:t>6</a:t>
            </a:r>
            <a:r>
              <a:rPr lang="en-GB" sz="2000" b="1" baseline="30000" dirty="0" smtClean="0">
                <a:solidFill>
                  <a:schemeClr val="bg1"/>
                </a:solidFill>
              </a:rPr>
              <a:t>th</a:t>
            </a:r>
            <a:r>
              <a:rPr lang="en-GB" sz="2000" b="1" dirty="0" smtClean="0">
                <a:solidFill>
                  <a:schemeClr val="bg1"/>
                </a:solidFill>
              </a:rPr>
              <a:t> phase</a:t>
            </a:r>
            <a:r>
              <a:rPr lang="en-GB" sz="2000" dirty="0" smtClean="0">
                <a:solidFill>
                  <a:schemeClr val="bg1"/>
                </a:solidFill>
              </a:rPr>
              <a:t>: Safeguarding </a:t>
            </a:r>
            <a:r>
              <a:rPr lang="en-GB" sz="2000" dirty="0">
                <a:solidFill>
                  <a:schemeClr val="bg1"/>
                </a:solidFill>
              </a:rPr>
              <a:t>the </a:t>
            </a:r>
            <a:r>
              <a:rPr lang="en-GB" sz="2000" b="1" dirty="0">
                <a:solidFill>
                  <a:schemeClr val="bg1"/>
                </a:solidFill>
              </a:rPr>
              <a:t>implementation</a:t>
            </a:r>
            <a:r>
              <a:rPr lang="en-GB" sz="2000" dirty="0">
                <a:solidFill>
                  <a:schemeClr val="bg1"/>
                </a:solidFill>
              </a:rPr>
              <a:t> of </a:t>
            </a:r>
            <a:r>
              <a:rPr lang="en-GB" sz="2000" dirty="0" smtClean="0">
                <a:solidFill>
                  <a:schemeClr val="bg1"/>
                </a:solidFill>
              </a:rPr>
              <a:t>project </a:t>
            </a:r>
            <a:r>
              <a:rPr lang="en-GB" sz="2000" dirty="0">
                <a:solidFill>
                  <a:schemeClr val="bg1"/>
                </a:solidFill>
              </a:rPr>
              <a:t>results in the context of the BD Strategy and Horizon </a:t>
            </a:r>
            <a:r>
              <a:rPr lang="en-GB" sz="2000" dirty="0" smtClean="0">
                <a:solidFill>
                  <a:schemeClr val="bg1"/>
                </a:solidFill>
              </a:rPr>
              <a:t>2020, including strategies </a:t>
            </a:r>
            <a:r>
              <a:rPr lang="en-GB" sz="2000" dirty="0">
                <a:solidFill>
                  <a:schemeClr val="bg1"/>
                </a:solidFill>
              </a:rPr>
              <a:t>for long-term implementation beyond </a:t>
            </a:r>
            <a:r>
              <a:rPr lang="en-GB" sz="2000" dirty="0" smtClean="0">
                <a:solidFill>
                  <a:schemeClr val="bg1"/>
                </a:solidFill>
              </a:rPr>
              <a:t>ESMERALDA</a:t>
            </a:r>
          </a:p>
        </p:txBody>
      </p:sp>
      <p:sp>
        <p:nvSpPr>
          <p:cNvPr id="8" name="Rechteck 10"/>
          <p:cNvSpPr/>
          <p:nvPr/>
        </p:nvSpPr>
        <p:spPr>
          <a:xfrm>
            <a:off x="101449" y="4423792"/>
            <a:ext cx="8941102" cy="707886"/>
          </a:xfrm>
          <a:prstGeom prst="rect">
            <a:avLst/>
          </a:prstGeom>
          <a:solidFill>
            <a:schemeClr val="accent1">
              <a:lumMod val="75000"/>
            </a:schemeClr>
          </a:solidFill>
          <a:effectLst>
            <a:outerShdw blurRad="50800" dist="38100" dir="2700000" algn="tl" rotWithShape="0">
              <a:prstClr val="black">
                <a:alpha val="40000"/>
              </a:prstClr>
            </a:outerShdw>
          </a:effectLst>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spcAft>
                <a:spcPts val="1200"/>
              </a:spcAft>
            </a:pPr>
            <a:r>
              <a:rPr lang="en-GB" sz="2000" b="1" dirty="0" smtClean="0">
                <a:solidFill>
                  <a:schemeClr val="accent4">
                    <a:lumMod val="20000"/>
                    <a:lumOff val="80000"/>
                  </a:schemeClr>
                </a:solidFill>
              </a:rPr>
              <a:t>5</a:t>
            </a:r>
            <a:r>
              <a:rPr lang="en-GB" sz="2000" b="1" baseline="30000" dirty="0" smtClean="0">
                <a:solidFill>
                  <a:schemeClr val="accent4">
                    <a:lumMod val="20000"/>
                    <a:lumOff val="80000"/>
                  </a:schemeClr>
                </a:solidFill>
              </a:rPr>
              <a:t>th</a:t>
            </a:r>
            <a:r>
              <a:rPr lang="en-GB" sz="2000" b="1" dirty="0" smtClean="0">
                <a:solidFill>
                  <a:schemeClr val="accent4">
                    <a:lumMod val="20000"/>
                    <a:lumOff val="80000"/>
                  </a:schemeClr>
                </a:solidFill>
              </a:rPr>
              <a:t> phase</a:t>
            </a:r>
            <a:r>
              <a:rPr lang="en-GB" sz="2000" dirty="0" smtClean="0">
                <a:solidFill>
                  <a:schemeClr val="accent4">
                    <a:lumMod val="20000"/>
                    <a:lumOff val="80000"/>
                  </a:schemeClr>
                </a:solidFill>
              </a:rPr>
              <a:t>: Producing </a:t>
            </a:r>
            <a:r>
              <a:rPr lang="en-GB" sz="2000" b="1" dirty="0">
                <a:solidFill>
                  <a:schemeClr val="accent4">
                    <a:lumMod val="20000"/>
                    <a:lumOff val="80000"/>
                  </a:schemeClr>
                </a:solidFill>
              </a:rPr>
              <a:t>tailored and flexible solutions </a:t>
            </a:r>
            <a:r>
              <a:rPr lang="en-GB" sz="2000" dirty="0">
                <a:solidFill>
                  <a:schemeClr val="accent4">
                    <a:lumMod val="20000"/>
                    <a:lumOff val="80000"/>
                  </a:schemeClr>
                </a:solidFill>
              </a:rPr>
              <a:t>for ES mapping and assessment for policy and decision </a:t>
            </a:r>
            <a:r>
              <a:rPr lang="en-GB" sz="2000" dirty="0" smtClean="0">
                <a:solidFill>
                  <a:schemeClr val="accent4">
                    <a:lumMod val="20000"/>
                    <a:lumOff val="80000"/>
                  </a:schemeClr>
                </a:solidFill>
              </a:rPr>
              <a:t>making;</a:t>
            </a:r>
            <a:endParaRPr lang="de-DE" sz="2000" dirty="0">
              <a:solidFill>
                <a:schemeClr val="accent4">
                  <a:lumMod val="20000"/>
                  <a:lumOff val="80000"/>
                </a:schemeClr>
              </a:solidFill>
            </a:endParaRPr>
          </a:p>
        </p:txBody>
      </p:sp>
      <p:sp>
        <p:nvSpPr>
          <p:cNvPr id="9" name="Rechteck 11"/>
          <p:cNvSpPr/>
          <p:nvPr/>
        </p:nvSpPr>
        <p:spPr>
          <a:xfrm>
            <a:off x="101449" y="2908765"/>
            <a:ext cx="8941102" cy="707886"/>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spcAft>
                <a:spcPts val="1200"/>
              </a:spcAft>
            </a:pPr>
            <a:r>
              <a:rPr lang="en-GB" sz="2000" b="1" dirty="0" smtClean="0">
                <a:solidFill>
                  <a:srgbClr val="002060"/>
                </a:solidFill>
              </a:rPr>
              <a:t>3</a:t>
            </a:r>
            <a:r>
              <a:rPr lang="en-GB" sz="2000" b="1" baseline="30000" dirty="0" smtClean="0">
                <a:solidFill>
                  <a:srgbClr val="002060"/>
                </a:solidFill>
              </a:rPr>
              <a:t>rd</a:t>
            </a:r>
            <a:r>
              <a:rPr lang="en-GB" sz="2000" b="1" dirty="0" smtClean="0">
                <a:solidFill>
                  <a:srgbClr val="002060"/>
                </a:solidFill>
              </a:rPr>
              <a:t> phase</a:t>
            </a:r>
            <a:r>
              <a:rPr lang="en-GB" sz="2000" dirty="0" smtClean="0">
                <a:solidFill>
                  <a:srgbClr val="002060"/>
                </a:solidFill>
              </a:rPr>
              <a:t>: </a:t>
            </a:r>
            <a:r>
              <a:rPr lang="en-GB" sz="2000" b="1" dirty="0" smtClean="0">
                <a:solidFill>
                  <a:srgbClr val="002060"/>
                </a:solidFill>
              </a:rPr>
              <a:t>Testing</a:t>
            </a:r>
            <a:r>
              <a:rPr lang="en-GB" sz="2000" dirty="0" smtClean="0">
                <a:solidFill>
                  <a:srgbClr val="002060"/>
                </a:solidFill>
              </a:rPr>
              <a:t> </a:t>
            </a:r>
            <a:r>
              <a:rPr lang="en-GB" sz="2000" dirty="0">
                <a:solidFill>
                  <a:srgbClr val="002060"/>
                </a:solidFill>
              </a:rPr>
              <a:t>the developed methodology in representative thematic and biome-oriented </a:t>
            </a:r>
            <a:r>
              <a:rPr lang="en-GB" sz="2000" b="1" u="sng" dirty="0">
                <a:solidFill>
                  <a:srgbClr val="002060"/>
                </a:solidFill>
              </a:rPr>
              <a:t>W</a:t>
            </a:r>
            <a:r>
              <a:rPr lang="en-GB" sz="2000" b="1" u="sng" dirty="0" smtClean="0">
                <a:solidFill>
                  <a:srgbClr val="002060"/>
                </a:solidFill>
              </a:rPr>
              <a:t>orkshops</a:t>
            </a:r>
            <a:r>
              <a:rPr lang="en-GB" sz="2000" dirty="0" smtClean="0">
                <a:solidFill>
                  <a:srgbClr val="002060"/>
                </a:solidFill>
              </a:rPr>
              <a:t> </a:t>
            </a:r>
            <a:r>
              <a:rPr lang="en-GB" sz="2000" dirty="0">
                <a:solidFill>
                  <a:srgbClr val="002060"/>
                </a:solidFill>
              </a:rPr>
              <a:t>and </a:t>
            </a:r>
            <a:r>
              <a:rPr lang="en-GB" sz="2000" b="1" dirty="0">
                <a:solidFill>
                  <a:srgbClr val="002060"/>
                </a:solidFill>
              </a:rPr>
              <a:t>C</a:t>
            </a:r>
            <a:r>
              <a:rPr lang="en-GB" sz="2000" b="1" dirty="0" smtClean="0">
                <a:solidFill>
                  <a:srgbClr val="002060"/>
                </a:solidFill>
              </a:rPr>
              <a:t>ase studies </a:t>
            </a:r>
            <a:r>
              <a:rPr lang="en-GB" sz="2000" dirty="0" smtClean="0">
                <a:solidFill>
                  <a:srgbClr val="002060"/>
                </a:solidFill>
              </a:rPr>
              <a:t>across EU member states;</a:t>
            </a:r>
          </a:p>
        </p:txBody>
      </p:sp>
      <p:sp>
        <p:nvSpPr>
          <p:cNvPr id="10" name="Rechteck 12"/>
          <p:cNvSpPr/>
          <p:nvPr/>
        </p:nvSpPr>
        <p:spPr>
          <a:xfrm>
            <a:off x="101449" y="2151252"/>
            <a:ext cx="8941102" cy="707886"/>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spcAft>
                <a:spcPts val="1200"/>
              </a:spcAft>
            </a:pPr>
            <a:r>
              <a:rPr lang="en-GB" sz="2000" b="1" dirty="0" smtClean="0">
                <a:solidFill>
                  <a:srgbClr val="002060"/>
                </a:solidFill>
              </a:rPr>
              <a:t>2</a:t>
            </a:r>
            <a:r>
              <a:rPr lang="en-GB" sz="2000" b="1" baseline="30000" dirty="0" smtClean="0">
                <a:solidFill>
                  <a:srgbClr val="002060"/>
                </a:solidFill>
              </a:rPr>
              <a:t>nd</a:t>
            </a:r>
            <a:r>
              <a:rPr lang="en-GB" sz="2000" b="1" dirty="0" smtClean="0">
                <a:solidFill>
                  <a:srgbClr val="002060"/>
                </a:solidFill>
              </a:rPr>
              <a:t> phase</a:t>
            </a:r>
            <a:r>
              <a:rPr lang="en-GB" sz="2000" dirty="0" smtClean="0">
                <a:solidFill>
                  <a:srgbClr val="002060"/>
                </a:solidFill>
              </a:rPr>
              <a:t>: Development </a:t>
            </a:r>
            <a:r>
              <a:rPr lang="en-GB" sz="2000" dirty="0">
                <a:solidFill>
                  <a:srgbClr val="002060"/>
                </a:solidFill>
              </a:rPr>
              <a:t>of the </a:t>
            </a:r>
            <a:r>
              <a:rPr lang="en-GB" sz="2000" b="1" dirty="0">
                <a:solidFill>
                  <a:srgbClr val="002060"/>
                </a:solidFill>
              </a:rPr>
              <a:t>multi-tiered ES mapping and assessment </a:t>
            </a:r>
            <a:r>
              <a:rPr lang="en-GB" sz="2000" b="1" dirty="0" smtClean="0">
                <a:solidFill>
                  <a:srgbClr val="002060"/>
                </a:solidFill>
              </a:rPr>
              <a:t>methodology</a:t>
            </a:r>
            <a:r>
              <a:rPr lang="en-GB" sz="2000" dirty="0" smtClean="0">
                <a:solidFill>
                  <a:srgbClr val="002060"/>
                </a:solidFill>
              </a:rPr>
              <a:t>;</a:t>
            </a:r>
          </a:p>
        </p:txBody>
      </p:sp>
    </p:spTree>
    <p:extLst>
      <p:ext uri="{BB962C8B-B14F-4D97-AF65-F5344CB8AC3E}">
        <p14:creationId xmlns:p14="http://schemas.microsoft.com/office/powerpoint/2010/main" val="328523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4055" y="162931"/>
            <a:ext cx="3560270" cy="400110"/>
          </a:xfrm>
          <a:prstGeom prst="rect">
            <a:avLst/>
          </a:prstGeom>
        </p:spPr>
        <p:txBody>
          <a:bodyPr wrap="none">
            <a:spAutoFit/>
          </a:bodyPr>
          <a:lstStyle/>
          <a:p>
            <a:r>
              <a:rPr lang="en-GB" sz="2000" b="1" dirty="0">
                <a:solidFill>
                  <a:schemeClr val="bg1"/>
                </a:solidFill>
              </a:rPr>
              <a:t>ESMERALDA political </a:t>
            </a:r>
            <a:r>
              <a:rPr lang="en-GB" sz="2000" b="1" dirty="0" smtClean="0">
                <a:solidFill>
                  <a:schemeClr val="bg1"/>
                </a:solidFill>
              </a:rPr>
              <a:t>relevance</a:t>
            </a:r>
            <a:endParaRPr lang="en-GB" sz="2000" b="1" dirty="0">
              <a:solidFill>
                <a:schemeClr val="bg1"/>
              </a:solidFill>
            </a:endParaRPr>
          </a:p>
        </p:txBody>
      </p:sp>
      <p:sp>
        <p:nvSpPr>
          <p:cNvPr id="6" name="Rectangle 5"/>
          <p:cNvSpPr/>
          <p:nvPr/>
        </p:nvSpPr>
        <p:spPr>
          <a:xfrm>
            <a:off x="269308" y="967851"/>
            <a:ext cx="8523961" cy="3785652"/>
          </a:xfrm>
          <a:prstGeom prst="rect">
            <a:avLst/>
          </a:prstGeom>
        </p:spPr>
        <p:txBody>
          <a:bodyPr wrap="square">
            <a:spAutoFit/>
          </a:bodyPr>
          <a:lstStyle/>
          <a:p>
            <a:pPr marL="342900" indent="-342900">
              <a:spcBef>
                <a:spcPts val="600"/>
              </a:spcBef>
              <a:spcAft>
                <a:spcPts val="600"/>
              </a:spcAft>
              <a:buBlip>
                <a:blip r:embed="rId2"/>
              </a:buBlip>
            </a:pPr>
            <a:r>
              <a:rPr lang="en-GB" sz="2000" dirty="0">
                <a:solidFill>
                  <a:srgbClr val="002060"/>
                </a:solidFill>
              </a:rPr>
              <a:t>Bringing ES into application at the science-policy-society interface is not only dependent on raising awareness</a:t>
            </a:r>
          </a:p>
          <a:p>
            <a:pPr marL="342900" indent="-342900">
              <a:spcBef>
                <a:spcPts val="600"/>
              </a:spcBef>
              <a:spcAft>
                <a:spcPts val="600"/>
              </a:spcAft>
              <a:buBlip>
                <a:blip r:embed="rId2"/>
              </a:buBlip>
            </a:pPr>
            <a:r>
              <a:rPr lang="en-GB" sz="2000" dirty="0">
                <a:solidFill>
                  <a:srgbClr val="002060"/>
                </a:solidFill>
              </a:rPr>
              <a:t>ESMERALDA will provide tools to demonstrate how ES approaches can make a difference</a:t>
            </a:r>
          </a:p>
          <a:p>
            <a:pPr marL="342900" indent="-342900">
              <a:spcBef>
                <a:spcPts val="600"/>
              </a:spcBef>
              <a:spcAft>
                <a:spcPts val="600"/>
              </a:spcAft>
              <a:buBlip>
                <a:blip r:embed="rId2"/>
              </a:buBlip>
            </a:pPr>
            <a:r>
              <a:rPr lang="en-GB" sz="2000" dirty="0">
                <a:solidFill>
                  <a:srgbClr val="002060"/>
                </a:solidFill>
              </a:rPr>
              <a:t>Creating a network of stakeholders, practitioners, researchers and policy makers</a:t>
            </a:r>
          </a:p>
          <a:p>
            <a:pPr marL="342900" indent="-342900">
              <a:spcBef>
                <a:spcPts val="600"/>
              </a:spcBef>
              <a:spcAft>
                <a:spcPts val="600"/>
              </a:spcAft>
              <a:buBlip>
                <a:blip r:embed="rId2"/>
              </a:buBlip>
            </a:pPr>
            <a:r>
              <a:rPr lang="en-GB" sz="2000" dirty="0">
                <a:solidFill>
                  <a:srgbClr val="002060"/>
                </a:solidFill>
              </a:rPr>
              <a:t>ESMARALDA will substantially enhance and support work under Action 5 in EU</a:t>
            </a:r>
          </a:p>
          <a:p>
            <a:pPr marL="342900" indent="-342900">
              <a:spcBef>
                <a:spcPts val="600"/>
              </a:spcBef>
              <a:spcAft>
                <a:spcPts val="600"/>
              </a:spcAft>
              <a:buBlip>
                <a:blip r:embed="rId2"/>
              </a:buBlip>
            </a:pPr>
            <a:r>
              <a:rPr lang="en-GB" sz="2000" dirty="0">
                <a:solidFill>
                  <a:srgbClr val="002060"/>
                </a:solidFill>
              </a:rPr>
              <a:t>Increase ES approach’s applicability in EU and national policies having impact on natural resources</a:t>
            </a:r>
            <a:endParaRPr lang="de-DE" sz="2000" dirty="0">
              <a:solidFill>
                <a:srgbClr val="002060"/>
              </a:solidFill>
            </a:endParaRPr>
          </a:p>
        </p:txBody>
      </p:sp>
    </p:spTree>
    <p:extLst>
      <p:ext uri="{BB962C8B-B14F-4D97-AF65-F5344CB8AC3E}">
        <p14:creationId xmlns:p14="http://schemas.microsoft.com/office/powerpoint/2010/main" val="2438481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1371</TotalTime>
  <Words>946</Words>
  <Application>Microsoft Office PowerPoint</Application>
  <PresentationFormat>On-screen Show (4:3)</PresentationFormat>
  <Paragraphs>199</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Pensoft Publishers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Lyubomir Penev</dc:creator>
  <cp:lastModifiedBy>Iliyana Kuzmova</cp:lastModifiedBy>
  <cp:revision>144</cp:revision>
  <dcterms:created xsi:type="dcterms:W3CDTF">2015-04-16T12:42:35Z</dcterms:created>
  <dcterms:modified xsi:type="dcterms:W3CDTF">2015-05-11T13:34:21Z</dcterms:modified>
</cp:coreProperties>
</file>